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8" r:id="rId1"/>
  </p:sldMasterIdLst>
  <p:notesMasterIdLst>
    <p:notesMasterId r:id="rId14"/>
  </p:notesMasterIdLst>
  <p:sldIdLst>
    <p:sldId id="256" r:id="rId2"/>
    <p:sldId id="270" r:id="rId3"/>
    <p:sldId id="269" r:id="rId4"/>
    <p:sldId id="260" r:id="rId5"/>
    <p:sldId id="261" r:id="rId6"/>
    <p:sldId id="258" r:id="rId7"/>
    <p:sldId id="267" r:id="rId8"/>
    <p:sldId id="265" r:id="rId9"/>
    <p:sldId id="262" r:id="rId10"/>
    <p:sldId id="264" r:id="rId11"/>
    <p:sldId id="263"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22"/>
    <p:restoredTop sz="88369"/>
  </p:normalViewPr>
  <p:slideViewPr>
    <p:cSldViewPr snapToGrid="0" snapToObjects="1" showGuides="1">
      <p:cViewPr varScale="1">
        <p:scale>
          <a:sx n="103" d="100"/>
          <a:sy n="103" d="100"/>
        </p:scale>
        <p:origin x="504"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FE5854-3907-C244-9528-F4BB359DC3C2}" type="datetimeFigureOut">
              <a:rPr lang="en-US" smtClean="0"/>
              <a:t>5/4/20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53DCB5-DB66-3345-9122-4EBF82D010FE}" type="slidenum">
              <a:rPr lang="en-US" smtClean="0"/>
              <a:t>‹#›</a:t>
            </a:fld>
            <a:endParaRPr lang="en-US"/>
          </a:p>
        </p:txBody>
      </p:sp>
    </p:spTree>
    <p:extLst>
      <p:ext uri="{BB962C8B-B14F-4D97-AF65-F5344CB8AC3E}">
        <p14:creationId xmlns:p14="http://schemas.microsoft.com/office/powerpoint/2010/main" val="4061040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53DCB5-DB66-3345-9122-4EBF82D010FE}" type="slidenum">
              <a:rPr lang="en-US" smtClean="0"/>
              <a:t>1</a:t>
            </a:fld>
            <a:endParaRPr lang="en-US"/>
          </a:p>
        </p:txBody>
      </p:sp>
    </p:spTree>
    <p:extLst>
      <p:ext uri="{BB962C8B-B14F-4D97-AF65-F5344CB8AC3E}">
        <p14:creationId xmlns:p14="http://schemas.microsoft.com/office/powerpoint/2010/main" val="33463065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next graph is a great representation of overhead that I mentioned before. This test was done only in Chapel and consisted of running a single core on 6 machines against 4 cores on 6 machines so a total of 6 cores versus 24 cores. We see that with very few operations having lots of cores and thus more workers is actually slower. This is because there is more communication needed and communicating is slow. However, as the work scales, more workers becomes beneficial and you get faster completion times. This balance of work to number of workers is exactly what the </a:t>
            </a:r>
            <a:r>
              <a:rPr lang="en-US" b="1" dirty="0"/>
              <a:t>Kremer Herman</a:t>
            </a:r>
            <a:r>
              <a:rPr lang="en-US" dirty="0"/>
              <a:t> method I reviewed in my lit review was trying to address by ”right-sizing” an application so it used the optimal number of workers.</a:t>
            </a:r>
          </a:p>
        </p:txBody>
      </p:sp>
      <p:sp>
        <p:nvSpPr>
          <p:cNvPr id="4" name="Slide Number Placeholder 3"/>
          <p:cNvSpPr>
            <a:spLocks noGrp="1"/>
          </p:cNvSpPr>
          <p:nvPr>
            <p:ph type="sldNum" sz="quarter" idx="5"/>
          </p:nvPr>
        </p:nvSpPr>
        <p:spPr/>
        <p:txBody>
          <a:bodyPr/>
          <a:lstStyle/>
          <a:p>
            <a:fld id="{1E53DCB5-DB66-3345-9122-4EBF82D010FE}" type="slidenum">
              <a:rPr lang="en-US" smtClean="0"/>
              <a:t>10</a:t>
            </a:fld>
            <a:endParaRPr lang="en-US"/>
          </a:p>
        </p:txBody>
      </p:sp>
    </p:spTree>
    <p:extLst>
      <p:ext uri="{BB962C8B-B14F-4D97-AF65-F5344CB8AC3E}">
        <p14:creationId xmlns:p14="http://schemas.microsoft.com/office/powerpoint/2010/main" val="772381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this experiment it’s clear that Chapel is much slower than MPI. However, Chapel is much more accessible and requires less programming experience. Chapel also makes it much easier to scale up the number tasks that are running and specifically where those tasks are going to be running. For example running 24 tasks across 6 machines with 4 cores is easier in Chapel than MPI. </a:t>
            </a:r>
          </a:p>
          <a:p>
            <a:endParaRPr lang="en-US" dirty="0"/>
          </a:p>
          <a:p>
            <a:r>
              <a:rPr lang="en-US" dirty="0"/>
              <a:t>There are some potential uses that I can see with Chapel, such as a researcher with very little programming experience that wants to run something in parallel will find it much more approachable and easier to learn. Or if the data set being used is relatively small. It could also be used as an effective language in academia to learn the concepts behind parallel computing. However, MPI is the industry standard for a reason and for any medium to large scale applications its execution time is too good and is not worth the trade off for a bit more accessibility. </a:t>
            </a:r>
          </a:p>
        </p:txBody>
      </p:sp>
      <p:sp>
        <p:nvSpPr>
          <p:cNvPr id="4" name="Slide Number Placeholder 3"/>
          <p:cNvSpPr>
            <a:spLocks noGrp="1"/>
          </p:cNvSpPr>
          <p:nvPr>
            <p:ph type="sldNum" sz="quarter" idx="5"/>
          </p:nvPr>
        </p:nvSpPr>
        <p:spPr/>
        <p:txBody>
          <a:bodyPr/>
          <a:lstStyle/>
          <a:p>
            <a:fld id="{1E53DCB5-DB66-3345-9122-4EBF82D010FE}" type="slidenum">
              <a:rPr lang="en-US" smtClean="0"/>
              <a:t>11</a:t>
            </a:fld>
            <a:endParaRPr lang="en-US"/>
          </a:p>
        </p:txBody>
      </p:sp>
    </p:spTree>
    <p:extLst>
      <p:ext uri="{BB962C8B-B14F-4D97-AF65-F5344CB8AC3E}">
        <p14:creationId xmlns:p14="http://schemas.microsoft.com/office/powerpoint/2010/main" val="1114673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Parallel computing is really important especially in scientific research since it allows you to compute huge amounts of data much faster than you would in serial. This speed up is formally defined by Gustafson’s Law which I won’t go into in detail for the sake of time. But the idea is that </a:t>
            </a:r>
            <a:r>
              <a:rPr lang="en-US" b="1" dirty="0"/>
              <a:t>as you are able to </a:t>
            </a:r>
            <a:r>
              <a:rPr lang="en-US" dirty="0"/>
              <a:t>compute more things at the same time (so in parallel) you can get more done within in a given period of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 lit review analyzed and reviewed novel methods for increasing throughput of parallel jobs on computing clusters. These methods mainly focused on scheduling optimization and dynamically growing or shrinking parallel computing applications.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1E53DCB5-DB66-3345-9122-4EBF82D010FE}" type="slidenum">
              <a:rPr lang="en-US" smtClean="0"/>
              <a:t>2</a:t>
            </a:fld>
            <a:endParaRPr lang="en-US"/>
          </a:p>
        </p:txBody>
      </p:sp>
    </p:spTree>
    <p:extLst>
      <p:ext uri="{BB962C8B-B14F-4D97-AF65-F5344CB8AC3E}">
        <p14:creationId xmlns:p14="http://schemas.microsoft.com/office/powerpoint/2010/main" val="793552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I specifically wanted to look into the programming side of parallel computing. So I analyzed two different ways to parallelize an application. One being Chapel and the other the current industry standard, MPI. I was trying to answer the question: </a:t>
            </a:r>
            <a:r>
              <a:rPr lang="en-US" sz="1200" dirty="0"/>
              <a:t>Does Chapel provide researchers the tools to complete their parallel computing needs faster?</a:t>
            </a:r>
          </a:p>
        </p:txBody>
      </p:sp>
      <p:sp>
        <p:nvSpPr>
          <p:cNvPr id="4" name="Slide Number Placeholder 3"/>
          <p:cNvSpPr>
            <a:spLocks noGrp="1"/>
          </p:cNvSpPr>
          <p:nvPr>
            <p:ph type="sldNum" sz="quarter" idx="5"/>
          </p:nvPr>
        </p:nvSpPr>
        <p:spPr/>
        <p:txBody>
          <a:bodyPr/>
          <a:lstStyle/>
          <a:p>
            <a:fld id="{1E53DCB5-DB66-3345-9122-4EBF82D010FE}" type="slidenum">
              <a:rPr lang="en-US" smtClean="0"/>
              <a:t>3</a:t>
            </a:fld>
            <a:endParaRPr lang="en-US"/>
          </a:p>
        </p:txBody>
      </p:sp>
    </p:spTree>
    <p:extLst>
      <p:ext uri="{BB962C8B-B14F-4D97-AF65-F5344CB8AC3E}">
        <p14:creationId xmlns:p14="http://schemas.microsoft.com/office/powerpoint/2010/main" val="2001761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answer this question I had to experience both MPI and Chapel and document the potential trade offs between performance and usability.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may have heard about this type of trade off in programming with the language Python. Python may not be the fastest language to execute but since it’s so easy to write in, development goes quicker. Thus overall time to getting an answer is shorter. </a:t>
            </a:r>
          </a:p>
          <a:p>
            <a:endParaRPr lang="en-US" dirty="0"/>
          </a:p>
        </p:txBody>
      </p:sp>
      <p:sp>
        <p:nvSpPr>
          <p:cNvPr id="4" name="Slide Number Placeholder 3"/>
          <p:cNvSpPr>
            <a:spLocks noGrp="1"/>
          </p:cNvSpPr>
          <p:nvPr>
            <p:ph type="sldNum" sz="quarter" idx="5"/>
          </p:nvPr>
        </p:nvSpPr>
        <p:spPr/>
        <p:txBody>
          <a:bodyPr/>
          <a:lstStyle/>
          <a:p>
            <a:fld id="{1E53DCB5-DB66-3345-9122-4EBF82D010FE}" type="slidenum">
              <a:rPr lang="en-US" smtClean="0"/>
              <a:t>4</a:t>
            </a:fld>
            <a:endParaRPr lang="en-US"/>
          </a:p>
        </p:txBody>
      </p:sp>
    </p:spTree>
    <p:extLst>
      <p:ext uri="{BB962C8B-B14F-4D97-AF65-F5344CB8AC3E}">
        <p14:creationId xmlns:p14="http://schemas.microsoft.com/office/powerpoint/2010/main" val="429352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are Chapel and MPI? Chapel is a language created by Cray which is a company specializing in supercomputing. Chapel was created with the goal of being essentially the Python of parallel computing. Easy to use with high levels of abstraction making it easy for humans to read and understand.</a:t>
            </a:r>
          </a:p>
          <a:p>
            <a:endParaRPr lang="en-US" dirty="0"/>
          </a:p>
          <a:p>
            <a:r>
              <a:rPr lang="en-US" dirty="0"/>
              <a:t>On the other hand, MPI which stands for Message Passing Interface is the current standard for running applications in parallel. MPI not actually  language rather a standardized library of functions for the languages C and Fortran. Needless to say, C and Fortran are a bit harder to use than something like Python and are thus less accessible.</a:t>
            </a:r>
          </a:p>
        </p:txBody>
      </p:sp>
      <p:sp>
        <p:nvSpPr>
          <p:cNvPr id="4" name="Slide Number Placeholder 3"/>
          <p:cNvSpPr>
            <a:spLocks noGrp="1"/>
          </p:cNvSpPr>
          <p:nvPr>
            <p:ph type="sldNum" sz="quarter" idx="5"/>
          </p:nvPr>
        </p:nvSpPr>
        <p:spPr/>
        <p:txBody>
          <a:bodyPr/>
          <a:lstStyle/>
          <a:p>
            <a:fld id="{1E53DCB5-DB66-3345-9122-4EBF82D010FE}" type="slidenum">
              <a:rPr lang="en-US" smtClean="0"/>
              <a:t>5</a:t>
            </a:fld>
            <a:endParaRPr lang="en-US"/>
          </a:p>
        </p:txBody>
      </p:sp>
    </p:spTree>
    <p:extLst>
      <p:ext uri="{BB962C8B-B14F-4D97-AF65-F5344CB8AC3E}">
        <p14:creationId xmlns:p14="http://schemas.microsoft.com/office/powerpoint/2010/main" val="2535637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method that I used to compare MPI and Chapel was first to create equivalent program in both implementations. I then adapted these programs to be able to scale to different levels of parallel. Firstly be able to run on a single machine using multiple cores at once. Then multiple machines using a single core each and finally multiple machines using multiple cores at once. </a:t>
            </a:r>
          </a:p>
          <a:p>
            <a:endParaRPr lang="en-US" dirty="0"/>
          </a:p>
          <a:p>
            <a:r>
              <a:rPr lang="en-US" dirty="0"/>
              <a:t>I should note at this point that due to some limitations of the Haverford Lab I was only able to get MPI running on the single machine multiple core version. Chapel I was able to run all three. </a:t>
            </a:r>
          </a:p>
          <a:p>
            <a:endParaRPr lang="en-US" dirty="0"/>
          </a:p>
          <a:p>
            <a:r>
              <a:rPr lang="en-US" dirty="0"/>
              <a:t>I then executed performance runs and recorded and analyzed the results. </a:t>
            </a:r>
          </a:p>
        </p:txBody>
      </p:sp>
      <p:sp>
        <p:nvSpPr>
          <p:cNvPr id="4" name="Slide Number Placeholder 3"/>
          <p:cNvSpPr>
            <a:spLocks noGrp="1"/>
          </p:cNvSpPr>
          <p:nvPr>
            <p:ph type="sldNum" sz="quarter" idx="5"/>
          </p:nvPr>
        </p:nvSpPr>
        <p:spPr/>
        <p:txBody>
          <a:bodyPr/>
          <a:lstStyle/>
          <a:p>
            <a:fld id="{1E53DCB5-DB66-3345-9122-4EBF82D010FE}" type="slidenum">
              <a:rPr lang="en-US" smtClean="0"/>
              <a:t>6</a:t>
            </a:fld>
            <a:endParaRPr lang="en-US"/>
          </a:p>
        </p:txBody>
      </p:sp>
    </p:spTree>
    <p:extLst>
      <p:ext uri="{BB962C8B-B14F-4D97-AF65-F5344CB8AC3E}">
        <p14:creationId xmlns:p14="http://schemas.microsoft.com/office/powerpoint/2010/main" val="2125698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program that I decided to write was a Monte Carlo pi estimation. This utilized a master worker architecture which is shown at the top right of the slide. This architecture is very simple. The master is responsible for sending out work and compiling answers received from the workers and the workers simply execute the tasks they are given and return it to the master. </a:t>
            </a:r>
          </a:p>
          <a:p>
            <a:endParaRPr lang="en-US" dirty="0"/>
          </a:p>
          <a:p>
            <a:r>
              <a:rPr lang="en-US" dirty="0"/>
              <a:t>This application is also called embarrassingly parallel since the workers do not need to communicate with each other in order to complete their task. This should be the fastest type of parallel program since communication is relatively slow. </a:t>
            </a:r>
          </a:p>
          <a:p>
            <a:endParaRPr lang="en-US" dirty="0"/>
          </a:p>
          <a:p>
            <a:r>
              <a:rPr lang="en-US" dirty="0"/>
              <a:t>To estimate pi, there is a “dart board” which is a unit square containing a unit circle and “darts” are thrown at the board. That is random points in the square are generated. The total darts in the circle divided by the total number of darts thrown multiplied by four is approximately pi. </a:t>
            </a:r>
          </a:p>
          <a:p>
            <a:endParaRPr lang="en-US" dirty="0"/>
          </a:p>
        </p:txBody>
      </p:sp>
      <p:sp>
        <p:nvSpPr>
          <p:cNvPr id="4" name="Slide Number Placeholder 3"/>
          <p:cNvSpPr>
            <a:spLocks noGrp="1"/>
          </p:cNvSpPr>
          <p:nvPr>
            <p:ph type="sldNum" sz="quarter" idx="5"/>
          </p:nvPr>
        </p:nvSpPr>
        <p:spPr/>
        <p:txBody>
          <a:bodyPr/>
          <a:lstStyle/>
          <a:p>
            <a:fld id="{1E53DCB5-DB66-3345-9122-4EBF82D010FE}" type="slidenum">
              <a:rPr lang="en-US" smtClean="0"/>
              <a:t>7</a:t>
            </a:fld>
            <a:endParaRPr lang="en-US"/>
          </a:p>
        </p:txBody>
      </p:sp>
    </p:spTree>
    <p:extLst>
      <p:ext uri="{BB962C8B-B14F-4D97-AF65-F5344CB8AC3E}">
        <p14:creationId xmlns:p14="http://schemas.microsoft.com/office/powerpoint/2010/main" val="1506880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I think is the most important part of the code. How each implementation goes parallel. In MPI the INIT function initializes all the workers and the comm size and rank give the size of the work and the essentially id of the worker. Finalize frees all the workers and space used. In Chapel a simple for loop is used where locales are the number of machines. The ref to </a:t>
            </a:r>
            <a:r>
              <a:rPr lang="en-US" dirty="0" err="1"/>
              <a:t>finalInCircle</a:t>
            </a:r>
            <a:r>
              <a:rPr lang="en-US" dirty="0"/>
              <a:t> is a pointer to a shared location where workers will put their answers. Both receive the number of nodes to spin up from the command line.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left reduce code out as it is more specific to the unique applications themselves and not how each implementation actually runs in parallel. </a:t>
            </a:r>
          </a:p>
          <a:p>
            <a:endParaRPr lang="en-US" dirty="0"/>
          </a:p>
          <a:p>
            <a:r>
              <a:rPr lang="en-US" dirty="0"/>
              <a:t>I’ll also note here that the full code for the MPI application in C was 82 lines while the Chapel version was only 38. Chapel being about half the size of the MPI code speaks to the higher level of abstraction and accessibility of Chapel vs MPI. </a:t>
            </a:r>
          </a:p>
          <a:p>
            <a:endParaRPr lang="en-US" dirty="0"/>
          </a:p>
          <a:p>
            <a:endParaRPr lang="en-US" dirty="0"/>
          </a:p>
        </p:txBody>
      </p:sp>
      <p:sp>
        <p:nvSpPr>
          <p:cNvPr id="4" name="Slide Number Placeholder 3"/>
          <p:cNvSpPr>
            <a:spLocks noGrp="1"/>
          </p:cNvSpPr>
          <p:nvPr>
            <p:ph type="sldNum" sz="quarter" idx="5"/>
          </p:nvPr>
        </p:nvSpPr>
        <p:spPr/>
        <p:txBody>
          <a:bodyPr/>
          <a:lstStyle/>
          <a:p>
            <a:fld id="{1E53DCB5-DB66-3345-9122-4EBF82D010FE}" type="slidenum">
              <a:rPr lang="en-US" smtClean="0"/>
              <a:t>8</a:t>
            </a:fld>
            <a:endParaRPr lang="en-US"/>
          </a:p>
        </p:txBody>
      </p:sp>
    </p:spTree>
    <p:extLst>
      <p:ext uri="{BB962C8B-B14F-4D97-AF65-F5344CB8AC3E}">
        <p14:creationId xmlns:p14="http://schemas.microsoft.com/office/powerpoint/2010/main" val="3772393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shows the results of only performance comparison I was able to run between MPI and Chapel. That is running multiple tasks on a single machine. The machine with the most usable cores that I could find in the Haverford labs had 6 thus the 6 tasks. This means the total number of operations was divided by 6 and distributed across the 6 cores of the single machine. I also ran this experiment on the same machine but utilizing only 4 cores. </a:t>
            </a:r>
          </a:p>
          <a:p>
            <a:endParaRPr lang="en-US" dirty="0"/>
          </a:p>
          <a:p>
            <a:r>
              <a:rPr lang="en-US" dirty="0"/>
              <a:t>MPI is in red and orange and Chapel in Blue and grey. First looking at each implementation we can see that the 6 core timings were faster than the four cores especially at scale with the exception of Chapel 6 core being slower than 4 core on the 60 dart test. This is likely due to the overhead of creating workers. It’s also very apparent that Chapel is significantly slower than MPI in all cases. </a:t>
            </a:r>
          </a:p>
          <a:p>
            <a:endParaRPr lang="en-US" dirty="0"/>
          </a:p>
        </p:txBody>
      </p:sp>
      <p:sp>
        <p:nvSpPr>
          <p:cNvPr id="4" name="Slide Number Placeholder 3"/>
          <p:cNvSpPr>
            <a:spLocks noGrp="1"/>
          </p:cNvSpPr>
          <p:nvPr>
            <p:ph type="sldNum" sz="quarter" idx="5"/>
          </p:nvPr>
        </p:nvSpPr>
        <p:spPr/>
        <p:txBody>
          <a:bodyPr/>
          <a:lstStyle/>
          <a:p>
            <a:fld id="{1E53DCB5-DB66-3345-9122-4EBF82D010FE}" type="slidenum">
              <a:rPr lang="en-US" smtClean="0"/>
              <a:t>9</a:t>
            </a:fld>
            <a:endParaRPr lang="en-US"/>
          </a:p>
        </p:txBody>
      </p:sp>
    </p:spTree>
    <p:extLst>
      <p:ext uri="{BB962C8B-B14F-4D97-AF65-F5344CB8AC3E}">
        <p14:creationId xmlns:p14="http://schemas.microsoft.com/office/powerpoint/2010/main" val="124789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A0-9F24-45BF-B389-F6478DB45CE3}"/>
              </a:ext>
            </a:extLst>
          </p:cNvPr>
          <p:cNvSpPr>
            <a:spLocks noGrp="1"/>
          </p:cNvSpPr>
          <p:nvPr>
            <p:ph type="ctrTitle"/>
          </p:nvPr>
        </p:nvSpPr>
        <p:spPr>
          <a:xfrm>
            <a:off x="1524000" y="1028700"/>
            <a:ext cx="9144000" cy="2481263"/>
          </a:xfrm>
        </p:spPr>
        <p:txBody>
          <a:bodyPr anchor="b">
            <a:normAutofit/>
          </a:bodyPr>
          <a:lstStyle>
            <a:lvl1pPr algn="ctr">
              <a:lnSpc>
                <a:spcPct val="100000"/>
              </a:lnSpc>
              <a:defRPr sz="4000" spc="750" baseline="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13D85EF-076F-4C35-862A-BAFF685DD6B5}"/>
              </a:ext>
            </a:extLst>
          </p:cNvPr>
          <p:cNvSpPr>
            <a:spLocks noGrp="1"/>
          </p:cNvSpPr>
          <p:nvPr>
            <p:ph type="subTitle" idx="1"/>
          </p:nvPr>
        </p:nvSpPr>
        <p:spPr>
          <a:xfrm>
            <a:off x="1524000" y="3824376"/>
            <a:ext cx="9144000" cy="1433423"/>
          </a:xfrm>
        </p:spPr>
        <p:txBody>
          <a:bodyPr>
            <a:normAutofit/>
          </a:bodyPr>
          <a:lstStyle>
            <a:lvl1pPr marL="0" indent="0" algn="ctr">
              <a:lnSpc>
                <a:spcPct val="15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AE221EC-BF54-4DDD-8900-F2027CDAD35C}"/>
              </a:ext>
            </a:extLst>
          </p:cNvPr>
          <p:cNvSpPr>
            <a:spLocks noGrp="1"/>
          </p:cNvSpPr>
          <p:nvPr>
            <p:ph type="dt" sz="half" idx="10"/>
          </p:nvPr>
        </p:nvSpPr>
        <p:spPr/>
        <p:txBody>
          <a:bodyPr/>
          <a:lstStyle/>
          <a:p>
            <a:fld id="{D4A213A3-10E9-421F-81BE-56E0786AB515}" type="datetime2">
              <a:rPr lang="en-US" smtClean="0"/>
              <a:t>Monday, May 4, 2020</a:t>
            </a:fld>
            <a:endParaRPr lang="en-US"/>
          </a:p>
        </p:txBody>
      </p:sp>
      <p:sp>
        <p:nvSpPr>
          <p:cNvPr id="5" name="Footer Placeholder 4">
            <a:extLst>
              <a:ext uri="{FF2B5EF4-FFF2-40B4-BE49-F238E27FC236}">
                <a16:creationId xmlns:a16="http://schemas.microsoft.com/office/drawing/2014/main" id="{7CD5AB69-7069-48FB-8925-F2BA84129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9C32A-F7A5-4E3B-A28F-09C82341EB2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5799464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997B-D473-47DE-8B7B-22AB6F31E4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26035-4B81-4537-A22D-92C2E0DBB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A44D-F637-4017-BAA2-77756A386D98}"/>
              </a:ext>
            </a:extLst>
          </p:cNvPr>
          <p:cNvSpPr>
            <a:spLocks noGrp="1"/>
          </p:cNvSpPr>
          <p:nvPr>
            <p:ph type="dt" sz="half" idx="10"/>
          </p:nvPr>
        </p:nvSpPr>
        <p:spPr/>
        <p:txBody>
          <a:bodyPr/>
          <a:lstStyle/>
          <a:p>
            <a:fld id="{3D5DABC0-2199-478F-BA77-33A651B6CB89}" type="datetime2">
              <a:rPr lang="en-US" smtClean="0"/>
              <a:t>Monday, May 4, 2020</a:t>
            </a:fld>
            <a:endParaRPr lang="en-US"/>
          </a:p>
        </p:txBody>
      </p:sp>
      <p:sp>
        <p:nvSpPr>
          <p:cNvPr id="5" name="Footer Placeholder 4">
            <a:extLst>
              <a:ext uri="{FF2B5EF4-FFF2-40B4-BE49-F238E27FC236}">
                <a16:creationId xmlns:a16="http://schemas.microsoft.com/office/drawing/2014/main" id="{EEC1DCE6-ED7D-417C-ABD4-41D61570F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AF19A-FDAE-446A-A6B6-128F7F96A966}"/>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678536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6D838-45E9-4D61-AA4E-92A32B579FDA}"/>
              </a:ext>
            </a:extLst>
          </p:cNvPr>
          <p:cNvSpPr>
            <a:spLocks noGrp="1"/>
          </p:cNvSpPr>
          <p:nvPr>
            <p:ph type="title" orient="vert"/>
          </p:nvPr>
        </p:nvSpPr>
        <p:spPr>
          <a:xfrm>
            <a:off x="8724900" y="457199"/>
            <a:ext cx="2628900" cy="5719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C3183D0-4392-4364-8A2D-C47A2AF7A87D}"/>
              </a:ext>
            </a:extLst>
          </p:cNvPr>
          <p:cNvSpPr>
            <a:spLocks noGrp="1"/>
          </p:cNvSpPr>
          <p:nvPr>
            <p:ph type="body" orient="vert" idx="1"/>
          </p:nvPr>
        </p:nvSpPr>
        <p:spPr>
          <a:xfrm>
            <a:off x="838200" y="457199"/>
            <a:ext cx="7734300" cy="571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36C9-28D5-4820-84F1-E4B9F4E50FA9}"/>
              </a:ext>
            </a:extLst>
          </p:cNvPr>
          <p:cNvSpPr>
            <a:spLocks noGrp="1"/>
          </p:cNvSpPr>
          <p:nvPr>
            <p:ph type="dt" sz="half" idx="10"/>
          </p:nvPr>
        </p:nvSpPr>
        <p:spPr/>
        <p:txBody>
          <a:bodyPr/>
          <a:lstStyle/>
          <a:p>
            <a:fld id="{D72230C6-DF61-47F4-B8C5-1B70E884BF06}" type="datetime2">
              <a:rPr lang="en-US" smtClean="0"/>
              <a:t>Monday, May 4, 2020</a:t>
            </a:fld>
            <a:endParaRPr lang="en-US"/>
          </a:p>
        </p:txBody>
      </p:sp>
      <p:sp>
        <p:nvSpPr>
          <p:cNvPr id="5" name="Footer Placeholder 4">
            <a:extLst>
              <a:ext uri="{FF2B5EF4-FFF2-40B4-BE49-F238E27FC236}">
                <a16:creationId xmlns:a16="http://schemas.microsoft.com/office/drawing/2014/main" id="{8997EDC8-558D-4646-86D9-A5424CF2A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B7537-E67A-411A-BBA4-061521D3D881}"/>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736004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99D7-1EE5-4262-9359-A0E2B733116C}"/>
              </a:ext>
            </a:extLst>
          </p:cNvPr>
          <p:cNvSpPr>
            <a:spLocks noGrp="1"/>
          </p:cNvSpPr>
          <p:nvPr>
            <p:ph type="title"/>
          </p:nvPr>
        </p:nvSpPr>
        <p:spPr>
          <a:xfrm>
            <a:off x="1371600" y="793080"/>
            <a:ext cx="10240903" cy="123348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B3DA1C5-272A-45C2-A11A-E7769A27D32F}"/>
              </a:ext>
            </a:extLst>
          </p:cNvPr>
          <p:cNvSpPr>
            <a:spLocks noGrp="1"/>
          </p:cNvSpPr>
          <p:nvPr>
            <p:ph idx="1"/>
          </p:nvPr>
        </p:nvSpPr>
        <p:spPr>
          <a:xfrm>
            <a:off x="1371600" y="2114939"/>
            <a:ext cx="10240903" cy="395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D63DA15-1EAB-4524-9BB7-8A7DA82A20AD}"/>
              </a:ext>
            </a:extLst>
          </p:cNvPr>
          <p:cNvSpPr>
            <a:spLocks noGrp="1"/>
          </p:cNvSpPr>
          <p:nvPr>
            <p:ph type="dt" sz="half" idx="10"/>
          </p:nvPr>
        </p:nvSpPr>
        <p:spPr/>
        <p:txBody>
          <a:bodyPr/>
          <a:lstStyle/>
          <a:p>
            <a:fld id="{6B12B50C-7EEE-46CD-BAF7-BBC4026D959A}" type="datetime2">
              <a:rPr lang="en-US" smtClean="0"/>
              <a:t>Monday, May 4, 2020</a:t>
            </a:fld>
            <a:endParaRPr lang="en-US"/>
          </a:p>
        </p:txBody>
      </p:sp>
      <p:sp>
        <p:nvSpPr>
          <p:cNvPr id="5" name="Footer Placeholder 4">
            <a:extLst>
              <a:ext uri="{FF2B5EF4-FFF2-40B4-BE49-F238E27FC236}">
                <a16:creationId xmlns:a16="http://schemas.microsoft.com/office/drawing/2014/main" id="{A1EB93B9-7818-489D-AFFB-B6EAD27FF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28D36-894E-4FCB-B8BB-84DE89949B2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982408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64F1-5687-421F-B3DF-BA3C8DADC0E6}"/>
              </a:ext>
            </a:extLst>
          </p:cNvPr>
          <p:cNvSpPr>
            <a:spLocks noGrp="1"/>
          </p:cNvSpPr>
          <p:nvPr>
            <p:ph type="title"/>
          </p:nvPr>
        </p:nvSpPr>
        <p:spPr>
          <a:xfrm>
            <a:off x="1380930" y="1709738"/>
            <a:ext cx="9966519" cy="2852737"/>
          </a:xfrm>
        </p:spPr>
        <p:txBody>
          <a:bodyPr anchor="b">
            <a:normAutofit/>
          </a:bodyPr>
          <a:lstStyle>
            <a:lvl1pPr>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DBB876-5FD9-4964-BD37-6F05DAEBE325}"/>
              </a:ext>
            </a:extLst>
          </p:cNvPr>
          <p:cNvSpPr>
            <a:spLocks noGrp="1"/>
          </p:cNvSpPr>
          <p:nvPr>
            <p:ph type="body" idx="1" hasCustomPrompt="1"/>
          </p:nvPr>
        </p:nvSpPr>
        <p:spPr>
          <a:xfrm>
            <a:off x="1380930" y="4976327"/>
            <a:ext cx="9966520" cy="1113323"/>
          </a:xfrm>
        </p:spPr>
        <p:txBody>
          <a:bodyPr>
            <a:normAutofit/>
          </a:bodyPr>
          <a:lstStyle>
            <a:lvl1pPr marL="0" indent="0">
              <a:buNone/>
              <a:defRPr sz="12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75EA80A-FCDD-4009-9A1F-8B54817869DC}"/>
              </a:ext>
            </a:extLst>
          </p:cNvPr>
          <p:cNvSpPr>
            <a:spLocks noGrp="1"/>
          </p:cNvSpPr>
          <p:nvPr>
            <p:ph type="dt" sz="half" idx="10"/>
          </p:nvPr>
        </p:nvSpPr>
        <p:spPr/>
        <p:txBody>
          <a:bodyPr/>
          <a:lstStyle/>
          <a:p>
            <a:fld id="{8D4211C4-AE09-4254-A5E3-6DA9B099C971}" type="datetime2">
              <a:rPr lang="en-US" smtClean="0"/>
              <a:t>Monday, May 4, 2020</a:t>
            </a:fld>
            <a:endParaRPr lang="en-US"/>
          </a:p>
        </p:txBody>
      </p:sp>
      <p:sp>
        <p:nvSpPr>
          <p:cNvPr id="5" name="Footer Placeholder 4">
            <a:extLst>
              <a:ext uri="{FF2B5EF4-FFF2-40B4-BE49-F238E27FC236}">
                <a16:creationId xmlns:a16="http://schemas.microsoft.com/office/drawing/2014/main" id="{EA4A3422-56D9-4942-BC63-831AED91F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4B42A-AC2C-4FD8-AD0D-BECDD3846D3A}"/>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352146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DAF1-8359-4A0F-91B3-03E77C670543}"/>
              </a:ext>
            </a:extLst>
          </p:cNvPr>
          <p:cNvSpPr>
            <a:spLocks noGrp="1"/>
          </p:cNvSpPr>
          <p:nvPr>
            <p:ph type="title"/>
          </p:nvPr>
        </p:nvSpPr>
        <p:spPr>
          <a:xfrm>
            <a:off x="1044054" y="457200"/>
            <a:ext cx="10309745" cy="1233488"/>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21E3D3-6B33-4CA0-B06B-A8BB05CAB3C4}"/>
              </a:ext>
            </a:extLst>
          </p:cNvPr>
          <p:cNvSpPr>
            <a:spLocks noGrp="1"/>
          </p:cNvSpPr>
          <p:nvPr>
            <p:ph sz="half" idx="1"/>
          </p:nvPr>
        </p:nvSpPr>
        <p:spPr>
          <a:xfrm>
            <a:off x="1044054" y="1996141"/>
            <a:ext cx="4975746"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629C334-815D-47FD-A9B5-E871E28641C9}"/>
              </a:ext>
            </a:extLst>
          </p:cNvPr>
          <p:cNvSpPr>
            <a:spLocks noGrp="1"/>
          </p:cNvSpPr>
          <p:nvPr>
            <p:ph sz="half" idx="2"/>
          </p:nvPr>
        </p:nvSpPr>
        <p:spPr>
          <a:xfrm>
            <a:off x="6172200" y="1996141"/>
            <a:ext cx="5181600"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97975F2-7A90-4820-B90F-D28E31A35EB8}"/>
              </a:ext>
            </a:extLst>
          </p:cNvPr>
          <p:cNvSpPr>
            <a:spLocks noGrp="1"/>
          </p:cNvSpPr>
          <p:nvPr>
            <p:ph type="dt" sz="half" idx="10"/>
          </p:nvPr>
        </p:nvSpPr>
        <p:spPr/>
        <p:txBody>
          <a:bodyPr/>
          <a:lstStyle/>
          <a:p>
            <a:fld id="{681742C3-E082-4760-93B2-E209268DD00C}" type="datetime2">
              <a:rPr lang="en-US" smtClean="0"/>
              <a:t>Monday, May 4, 2020</a:t>
            </a:fld>
            <a:endParaRPr lang="en-US"/>
          </a:p>
        </p:txBody>
      </p:sp>
      <p:sp>
        <p:nvSpPr>
          <p:cNvPr id="6" name="Footer Placeholder 5">
            <a:extLst>
              <a:ext uri="{FF2B5EF4-FFF2-40B4-BE49-F238E27FC236}">
                <a16:creationId xmlns:a16="http://schemas.microsoft.com/office/drawing/2014/main" id="{823CFAD5-8AF8-4610-8324-85AA062E27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08CC8-C46E-4A10-8A83-7A251067EA6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7926187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2B8-F9D9-4F53-A4A6-F12EB5F12846}"/>
              </a:ext>
            </a:extLst>
          </p:cNvPr>
          <p:cNvSpPr>
            <a:spLocks noGrp="1"/>
          </p:cNvSpPr>
          <p:nvPr>
            <p:ph type="title"/>
          </p:nvPr>
        </p:nvSpPr>
        <p:spPr>
          <a:xfrm>
            <a:off x="1368490" y="457200"/>
            <a:ext cx="9986898" cy="1233488"/>
          </a:xfrm>
        </p:spPr>
        <p:txBody>
          <a:bodyPr>
            <a:normAutofit/>
          </a:bodyPr>
          <a:lstStyle>
            <a:lvl1pP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F070CA-85E9-47C7-8564-FFA1AE34B9E5}"/>
              </a:ext>
            </a:extLst>
          </p:cNvPr>
          <p:cNvSpPr>
            <a:spLocks noGrp="1"/>
          </p:cNvSpPr>
          <p:nvPr>
            <p:ph type="body" idx="1"/>
          </p:nvPr>
        </p:nvSpPr>
        <p:spPr>
          <a:xfrm>
            <a:off x="1368490" y="1681163"/>
            <a:ext cx="462908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8D4B1-41B3-4BF5-9076-A16984A81FF1}"/>
              </a:ext>
            </a:extLst>
          </p:cNvPr>
          <p:cNvSpPr>
            <a:spLocks noGrp="1"/>
          </p:cNvSpPr>
          <p:nvPr>
            <p:ph sz="half" idx="2"/>
          </p:nvPr>
        </p:nvSpPr>
        <p:spPr>
          <a:xfrm>
            <a:off x="1368490" y="2505075"/>
            <a:ext cx="462908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E6A38DC-A016-4CFD-AC19-F24A9E062022}"/>
              </a:ext>
            </a:extLst>
          </p:cNvPr>
          <p:cNvSpPr>
            <a:spLocks noGrp="1"/>
          </p:cNvSpPr>
          <p:nvPr>
            <p:ph type="body" sz="quarter" idx="3"/>
          </p:nvPr>
        </p:nvSpPr>
        <p:spPr>
          <a:xfrm>
            <a:off x="6344816" y="1681163"/>
            <a:ext cx="50105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930FA-8C00-42AB-B2D1-FE4E4BDB3C6E}"/>
              </a:ext>
            </a:extLst>
          </p:cNvPr>
          <p:cNvSpPr>
            <a:spLocks noGrp="1"/>
          </p:cNvSpPr>
          <p:nvPr>
            <p:ph sz="quarter" idx="4"/>
          </p:nvPr>
        </p:nvSpPr>
        <p:spPr>
          <a:xfrm>
            <a:off x="6344814" y="2505075"/>
            <a:ext cx="50105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18B698E-FAE5-4F2C-AE0E-4FD281E8F30E}"/>
              </a:ext>
            </a:extLst>
          </p:cNvPr>
          <p:cNvSpPr>
            <a:spLocks noGrp="1"/>
          </p:cNvSpPr>
          <p:nvPr>
            <p:ph type="dt" sz="half" idx="10"/>
          </p:nvPr>
        </p:nvSpPr>
        <p:spPr/>
        <p:txBody>
          <a:bodyPr/>
          <a:lstStyle/>
          <a:p>
            <a:fld id="{3B6FC950-F824-48B9-B984-CAEE265865E5}" type="datetime2">
              <a:rPr lang="en-US" smtClean="0"/>
              <a:t>Monday, May 4, 2020</a:t>
            </a:fld>
            <a:endParaRPr lang="en-US"/>
          </a:p>
        </p:txBody>
      </p:sp>
      <p:sp>
        <p:nvSpPr>
          <p:cNvPr id="8" name="Footer Placeholder 7">
            <a:extLst>
              <a:ext uri="{FF2B5EF4-FFF2-40B4-BE49-F238E27FC236}">
                <a16:creationId xmlns:a16="http://schemas.microsoft.com/office/drawing/2014/main" id="{B5C4BB6C-CAA4-4EA8-8EA1-65ADE056F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B6A12-0532-47CA-B070-232141CC1064}"/>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597618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8FA1-831E-4AD6-B0D1-BA85E67A5032}"/>
              </a:ext>
            </a:extLst>
          </p:cNvPr>
          <p:cNvSpPr>
            <a:spLocks noGrp="1"/>
          </p:cNvSpPr>
          <p:nvPr>
            <p:ph type="title"/>
          </p:nvPr>
        </p:nvSpPr>
        <p:spPr>
          <a:xfrm>
            <a:off x="1371599" y="457200"/>
            <a:ext cx="9982199" cy="1233488"/>
          </a:xfrm>
        </p:spPr>
        <p:txBody>
          <a:bodyPr>
            <a:normAutofit/>
          </a:bodyPr>
          <a:lstStyle>
            <a:lvl1pPr>
              <a:defRPr sz="3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CE94142-C469-4B0E-8C01-C64BA28F52D2}"/>
              </a:ext>
            </a:extLst>
          </p:cNvPr>
          <p:cNvSpPr>
            <a:spLocks noGrp="1"/>
          </p:cNvSpPr>
          <p:nvPr>
            <p:ph type="dt" sz="half" idx="10"/>
          </p:nvPr>
        </p:nvSpPr>
        <p:spPr/>
        <p:txBody>
          <a:bodyPr/>
          <a:lstStyle/>
          <a:p>
            <a:fld id="{BC8E3A0F-68E7-4D17-BB84-ED1BA4F6AC6B}" type="datetime2">
              <a:rPr lang="en-US" smtClean="0"/>
              <a:t>Monday, May 4, 2020</a:t>
            </a:fld>
            <a:endParaRPr lang="en-US"/>
          </a:p>
        </p:txBody>
      </p:sp>
      <p:sp>
        <p:nvSpPr>
          <p:cNvPr id="4" name="Footer Placeholder 3">
            <a:extLst>
              <a:ext uri="{FF2B5EF4-FFF2-40B4-BE49-F238E27FC236}">
                <a16:creationId xmlns:a16="http://schemas.microsoft.com/office/drawing/2014/main" id="{02AAFCE6-5C7E-438F-8D4A-21E155681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ACFD88-63EA-427F-978C-B7844D1A5E3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529166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fld id="{EDB7BC4F-EDA1-4BA2-BFF3-FE5B31CCB58B}" type="datetime2">
              <a:rPr lang="en-US" smtClean="0"/>
              <a:t>Monday, May 4, 2020</a:t>
            </a:fld>
            <a:endParaRPr lang="en-US"/>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835735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32BE-C4E5-4F12-AB53-EBEF2B76B251}"/>
              </a:ext>
            </a:extLst>
          </p:cNvPr>
          <p:cNvSpPr>
            <a:spLocks noGrp="1"/>
          </p:cNvSpPr>
          <p:nvPr>
            <p:ph type="title"/>
          </p:nvPr>
        </p:nvSpPr>
        <p:spPr>
          <a:xfrm>
            <a:off x="1318755" y="457200"/>
            <a:ext cx="3932237" cy="1921434"/>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FAE7F57-4ABF-4BA4-A892-38857A02F60D}"/>
              </a:ext>
            </a:extLst>
          </p:cNvPr>
          <p:cNvSpPr>
            <a:spLocks noGrp="1"/>
          </p:cNvSpPr>
          <p:nvPr>
            <p:ph idx="1"/>
          </p:nvPr>
        </p:nvSpPr>
        <p:spPr>
          <a:xfrm>
            <a:off x="5648130" y="987425"/>
            <a:ext cx="5707257"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2E444-E5BD-443F-AB83-84D7CE0AB768}"/>
              </a:ext>
            </a:extLst>
          </p:cNvPr>
          <p:cNvSpPr>
            <a:spLocks noGrp="1"/>
          </p:cNvSpPr>
          <p:nvPr>
            <p:ph type="body" sz="half" idx="2"/>
          </p:nvPr>
        </p:nvSpPr>
        <p:spPr>
          <a:xfrm>
            <a:off x="1318755" y="2799184"/>
            <a:ext cx="3932237" cy="306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998A4-FD2F-4126-99C5-E2063AE02482}"/>
              </a:ext>
            </a:extLst>
          </p:cNvPr>
          <p:cNvSpPr>
            <a:spLocks noGrp="1"/>
          </p:cNvSpPr>
          <p:nvPr>
            <p:ph type="dt" sz="half" idx="10"/>
          </p:nvPr>
        </p:nvSpPr>
        <p:spPr/>
        <p:txBody>
          <a:bodyPr/>
          <a:lstStyle/>
          <a:p>
            <a:fld id="{3AAE694C-1394-4838-A564-7380835C2E77}" type="datetime2">
              <a:rPr lang="en-US" smtClean="0"/>
              <a:t>Monday, May 4, 2020</a:t>
            </a:fld>
            <a:endParaRPr lang="en-US"/>
          </a:p>
        </p:txBody>
      </p:sp>
      <p:sp>
        <p:nvSpPr>
          <p:cNvPr id="6" name="Footer Placeholder 5">
            <a:extLst>
              <a:ext uri="{FF2B5EF4-FFF2-40B4-BE49-F238E27FC236}">
                <a16:creationId xmlns:a16="http://schemas.microsoft.com/office/drawing/2014/main" id="{E96457D3-F808-4DB2-9C9C-B185E71F2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1BC9B-21D1-4D2D-B02E-C887A02CA37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389849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3EC2-2D8C-4E8D-8CC7-9676480146E2}"/>
              </a:ext>
            </a:extLst>
          </p:cNvPr>
          <p:cNvSpPr>
            <a:spLocks noGrp="1"/>
          </p:cNvSpPr>
          <p:nvPr>
            <p:ph type="title"/>
          </p:nvPr>
        </p:nvSpPr>
        <p:spPr>
          <a:xfrm>
            <a:off x="1378966" y="681135"/>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66AF89-5FBD-43DD-958D-A5C608AE2E2C}"/>
              </a:ext>
            </a:extLst>
          </p:cNvPr>
          <p:cNvSpPr>
            <a:spLocks noGrp="1"/>
          </p:cNvSpPr>
          <p:nvPr>
            <p:ph type="pic" idx="1"/>
          </p:nvPr>
        </p:nvSpPr>
        <p:spPr>
          <a:xfrm>
            <a:off x="5834742" y="858417"/>
            <a:ext cx="5520645" cy="50026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770A545-2CE6-48C4-A725-EF68A3F1BFCB}"/>
              </a:ext>
            </a:extLst>
          </p:cNvPr>
          <p:cNvSpPr>
            <a:spLocks noGrp="1"/>
          </p:cNvSpPr>
          <p:nvPr>
            <p:ph type="body" sz="half" idx="2"/>
          </p:nvPr>
        </p:nvSpPr>
        <p:spPr>
          <a:xfrm>
            <a:off x="1378966" y="2281335"/>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466B2-6FE6-4352-BBF9-84BCD946C28B}"/>
              </a:ext>
            </a:extLst>
          </p:cNvPr>
          <p:cNvSpPr>
            <a:spLocks noGrp="1"/>
          </p:cNvSpPr>
          <p:nvPr>
            <p:ph type="dt" sz="half" idx="10"/>
          </p:nvPr>
        </p:nvSpPr>
        <p:spPr/>
        <p:txBody>
          <a:bodyPr/>
          <a:lstStyle/>
          <a:p>
            <a:fld id="{CAB84B19-1A00-4EDB-8425-E1827A377364}" type="datetime2">
              <a:rPr lang="en-US" smtClean="0"/>
              <a:t>Monday, May 4, 2020</a:t>
            </a:fld>
            <a:endParaRPr lang="en-US"/>
          </a:p>
        </p:txBody>
      </p:sp>
      <p:sp>
        <p:nvSpPr>
          <p:cNvPr id="6" name="Footer Placeholder 5">
            <a:extLst>
              <a:ext uri="{FF2B5EF4-FFF2-40B4-BE49-F238E27FC236}">
                <a16:creationId xmlns:a16="http://schemas.microsoft.com/office/drawing/2014/main" id="{398991BC-29A5-4182-BD83-9D99D2889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1C78F-6633-4604-8832-8E9D2DC768BB}"/>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9597462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Lst>
          </p:cNvPr>
          <p:cNvSpPr/>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Lst>
          </p:cNvPr>
          <p:cNvSpPr/>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D478F2F-4F04-4604-9005-BF0CB1142512}"/>
              </a:ext>
            </a:extLst>
          </p:cNvPr>
          <p:cNvSpPr>
            <a:spLocks noGrp="1"/>
          </p:cNvSpPr>
          <p:nvPr>
            <p:ph type="title"/>
          </p:nvPr>
        </p:nvSpPr>
        <p:spPr>
          <a:xfrm>
            <a:off x="1371600" y="361666"/>
            <a:ext cx="9810376" cy="1659404"/>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4A17D2-52AF-4B40-80A8-3E0DB855F297}"/>
              </a:ext>
            </a:extLst>
          </p:cNvPr>
          <p:cNvSpPr>
            <a:spLocks noGrp="1"/>
          </p:cNvSpPr>
          <p:nvPr>
            <p:ph type="body" idx="1"/>
          </p:nvPr>
        </p:nvSpPr>
        <p:spPr>
          <a:xfrm>
            <a:off x="1371600" y="2286000"/>
            <a:ext cx="9810376" cy="38578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592E0AA-D5B3-4BCF-BA69-209D9B335A06}"/>
              </a:ext>
            </a:extLst>
          </p:cNvPr>
          <p:cNvSpPr>
            <a:spLocks noGrp="1"/>
          </p:cNvSpPr>
          <p:nvPr>
            <p:ph type="dt" sz="half" idx="2"/>
          </p:nvPr>
        </p:nvSpPr>
        <p:spPr>
          <a:xfrm>
            <a:off x="7910111" y="6409170"/>
            <a:ext cx="3702392" cy="448830"/>
          </a:xfrm>
          <a:prstGeom prst="rect">
            <a:avLst/>
          </a:prstGeom>
        </p:spPr>
        <p:txBody>
          <a:bodyPr vert="horz" lIns="91440" tIns="45720" rIns="91440" bIns="45720" rtlCol="0" anchor="ctr"/>
          <a:lstStyle>
            <a:lvl1pPr algn="r">
              <a:defRPr sz="800" cap="all" spc="300" baseline="0">
                <a:solidFill>
                  <a:schemeClr val="bg1"/>
                </a:solidFill>
              </a:defRPr>
            </a:lvl1pPr>
          </a:lstStyle>
          <a:p>
            <a:fld id="{10076A27-8146-4F75-9851-A83577C6FD8A}" type="datetime2">
              <a:rPr lang="en-US" smtClean="0"/>
              <a:t>Monday, May 4, 2020</a:t>
            </a:fld>
            <a:endParaRPr lang="en-US"/>
          </a:p>
        </p:txBody>
      </p:sp>
      <p:sp>
        <p:nvSpPr>
          <p:cNvPr id="5" name="Footer Placeholder 4">
            <a:extLst>
              <a:ext uri="{FF2B5EF4-FFF2-40B4-BE49-F238E27FC236}">
                <a16:creationId xmlns:a16="http://schemas.microsoft.com/office/drawing/2014/main" id="{5F10A637-D86F-4FA1-985D-2D82456511B1}"/>
              </a:ext>
            </a:extLst>
          </p:cNvPr>
          <p:cNvSpPr>
            <a:spLocks noGrp="1"/>
          </p:cNvSpPr>
          <p:nvPr>
            <p:ph type="ftr" sz="quarter" idx="3"/>
          </p:nvPr>
        </p:nvSpPr>
        <p:spPr>
          <a:xfrm rot="5400000">
            <a:off x="-1828801" y="1912217"/>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80F2FA4D-A931-46BA-B767-29A6FD5AAD2A}"/>
              </a:ext>
            </a:extLst>
          </p:cNvPr>
          <p:cNvSpPr>
            <a:spLocks noGrp="1"/>
          </p:cNvSpPr>
          <p:nvPr>
            <p:ph type="sldNum" sz="quarter" idx="4"/>
          </p:nvPr>
        </p:nvSpPr>
        <p:spPr>
          <a:xfrm>
            <a:off x="11669678" y="6408742"/>
            <a:ext cx="438652" cy="448830"/>
          </a:xfrm>
          <a:prstGeom prst="rect">
            <a:avLst/>
          </a:prstGeom>
        </p:spPr>
        <p:txBody>
          <a:bodyPr vert="horz" lIns="91440" tIns="45720" rIns="91440" bIns="45720" rtlCol="0" anchor="ctr"/>
          <a:lstStyle>
            <a:lvl1pPr algn="r">
              <a:defRPr sz="800">
                <a:solidFill>
                  <a:schemeClr val="bg1"/>
                </a:solidFill>
              </a:defRPr>
            </a:lvl1pPr>
          </a:lstStyle>
          <a:p>
            <a:fld id="{B9EAB3BA-07EE-4B64-A177-47C30D775877}" type="slidenum">
              <a:rPr lang="en-US" smtClean="0"/>
              <a:t>‹#›</a:t>
            </a:fld>
            <a:endParaRPr lang="en-US"/>
          </a:p>
        </p:txBody>
      </p:sp>
    </p:spTree>
    <p:extLst>
      <p:ext uri="{BB962C8B-B14F-4D97-AF65-F5344CB8AC3E}">
        <p14:creationId xmlns:p14="http://schemas.microsoft.com/office/powerpoint/2010/main" val="190059673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7" r:id="rId6"/>
    <p:sldLayoutId id="2147483712" r:id="rId7"/>
    <p:sldLayoutId id="2147483713" r:id="rId8"/>
    <p:sldLayoutId id="2147483714" r:id="rId9"/>
    <p:sldLayoutId id="2147483716" r:id="rId10"/>
    <p:sldLayoutId id="2147483715"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9" name="Rectangle 8">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5BDD417-136F-4B08-9FFF-59AD04E18F1B}"/>
              </a:ext>
            </a:extLst>
          </p:cNvPr>
          <p:cNvPicPr>
            <a:picLocks noChangeAspect="1"/>
          </p:cNvPicPr>
          <p:nvPr/>
        </p:nvPicPr>
        <p:blipFill rotWithShape="1">
          <a:blip r:embed="rId3"/>
          <a:srcRect l="15628" r="-1" b="-1"/>
          <a:stretch/>
        </p:blipFill>
        <p:spPr>
          <a:xfrm>
            <a:off x="20" y="10"/>
            <a:ext cx="8668492" cy="6857990"/>
          </a:xfrm>
          <a:prstGeom prst="rect">
            <a:avLst/>
          </a:prstGeom>
        </p:spPr>
      </p:pic>
      <p:sp>
        <p:nvSpPr>
          <p:cNvPr id="11" name="Rectangle 10">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0FB905-312A-8440-A45A-884A5153DFCF}"/>
              </a:ext>
            </a:extLst>
          </p:cNvPr>
          <p:cNvSpPr>
            <a:spLocks noGrp="1"/>
          </p:cNvSpPr>
          <p:nvPr>
            <p:ph type="ctrTitle"/>
          </p:nvPr>
        </p:nvSpPr>
        <p:spPr>
          <a:xfrm>
            <a:off x="5770179" y="1122363"/>
            <a:ext cx="6101781" cy="3204134"/>
          </a:xfrm>
        </p:spPr>
        <p:txBody>
          <a:bodyPr anchor="b">
            <a:normAutofit/>
          </a:bodyPr>
          <a:lstStyle/>
          <a:p>
            <a:pPr algn="l"/>
            <a:r>
              <a:rPr lang="en-US" sz="4800" dirty="0"/>
              <a:t>Cluster computing: Chapel </a:t>
            </a:r>
            <a:r>
              <a:rPr lang="en-US" sz="4800"/>
              <a:t>vs Mpi</a:t>
            </a:r>
            <a:endParaRPr lang="en-US" sz="4800" dirty="0"/>
          </a:p>
        </p:txBody>
      </p:sp>
      <p:sp>
        <p:nvSpPr>
          <p:cNvPr id="3" name="Subtitle 2">
            <a:extLst>
              <a:ext uri="{FF2B5EF4-FFF2-40B4-BE49-F238E27FC236}">
                <a16:creationId xmlns:a16="http://schemas.microsoft.com/office/drawing/2014/main" id="{04D596AE-087C-3147-ABE2-ED77B0A305D4}"/>
              </a:ext>
            </a:extLst>
          </p:cNvPr>
          <p:cNvSpPr>
            <a:spLocks noGrp="1"/>
          </p:cNvSpPr>
          <p:nvPr>
            <p:ph type="subTitle" idx="1"/>
          </p:nvPr>
        </p:nvSpPr>
        <p:spPr>
          <a:xfrm>
            <a:off x="7848600" y="4872922"/>
            <a:ext cx="4023360" cy="1208141"/>
          </a:xfrm>
        </p:spPr>
        <p:txBody>
          <a:bodyPr>
            <a:normAutofit/>
          </a:bodyPr>
          <a:lstStyle/>
          <a:p>
            <a:pPr algn="l"/>
            <a:r>
              <a:rPr lang="en-US" sz="2000" dirty="0"/>
              <a:t>Mac Lyle</a:t>
            </a: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C95E739F-1094-6E46-ADA5-0D0FB5C44E54}"/>
              </a:ext>
            </a:extLst>
          </p:cNvPr>
          <p:cNvSpPr txBox="1"/>
          <p:nvPr/>
        </p:nvSpPr>
        <p:spPr>
          <a:xfrm>
            <a:off x="6769729" y="6339090"/>
            <a:ext cx="5102231" cy="646331"/>
          </a:xfrm>
          <a:prstGeom prst="rect">
            <a:avLst/>
          </a:prstGeom>
          <a:noFill/>
        </p:spPr>
        <p:txBody>
          <a:bodyPr wrap="none" rtlCol="0">
            <a:spAutoFit/>
          </a:bodyPr>
          <a:lstStyle/>
          <a:p>
            <a:r>
              <a:rPr lang="en-US" dirty="0"/>
              <a:t>Advisors: John Dougherty and Dave </a:t>
            </a:r>
            <a:r>
              <a:rPr lang="en-US" dirty="0" err="1"/>
              <a:t>Wonnacott</a:t>
            </a:r>
            <a:endParaRPr lang="en-US" dirty="0"/>
          </a:p>
          <a:p>
            <a:endParaRPr lang="en-US" dirty="0"/>
          </a:p>
        </p:txBody>
      </p:sp>
    </p:spTree>
    <p:extLst>
      <p:ext uri="{BB962C8B-B14F-4D97-AF65-F5344CB8AC3E}">
        <p14:creationId xmlns:p14="http://schemas.microsoft.com/office/powerpoint/2010/main" val="3689112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12843-EF42-FC4B-80B4-5BC7874B84E7}"/>
              </a:ext>
            </a:extLst>
          </p:cNvPr>
          <p:cNvSpPr>
            <a:spLocks noGrp="1"/>
          </p:cNvSpPr>
          <p:nvPr>
            <p:ph type="title"/>
          </p:nvPr>
        </p:nvSpPr>
        <p:spPr>
          <a:xfrm>
            <a:off x="1371600" y="325820"/>
            <a:ext cx="10240903" cy="712775"/>
          </a:xfrm>
        </p:spPr>
        <p:txBody>
          <a:bodyPr/>
          <a:lstStyle/>
          <a:p>
            <a:r>
              <a:rPr lang="en-US" dirty="0"/>
              <a:t>Results</a:t>
            </a:r>
          </a:p>
        </p:txBody>
      </p:sp>
      <p:pic>
        <p:nvPicPr>
          <p:cNvPr id="9" name="Content Placeholder 8" descr="A close up of a map&#10;&#10;Description automatically generated">
            <a:extLst>
              <a:ext uri="{FF2B5EF4-FFF2-40B4-BE49-F238E27FC236}">
                <a16:creationId xmlns:a16="http://schemas.microsoft.com/office/drawing/2014/main" id="{EB13B540-6AAC-F741-AF6F-1EFCF6FD679C}"/>
              </a:ext>
            </a:extLst>
          </p:cNvPr>
          <p:cNvPicPr>
            <a:picLocks noGrp="1" noChangeAspect="1"/>
          </p:cNvPicPr>
          <p:nvPr>
            <p:ph idx="1"/>
          </p:nvPr>
        </p:nvPicPr>
        <p:blipFill>
          <a:blip r:embed="rId3"/>
          <a:stretch>
            <a:fillRect/>
          </a:stretch>
        </p:blipFill>
        <p:spPr>
          <a:xfrm>
            <a:off x="1371600" y="1038595"/>
            <a:ext cx="8941981" cy="5062282"/>
          </a:xfrm>
        </p:spPr>
      </p:pic>
    </p:spTree>
    <p:extLst>
      <p:ext uri="{BB962C8B-B14F-4D97-AF65-F5344CB8AC3E}">
        <p14:creationId xmlns:p14="http://schemas.microsoft.com/office/powerpoint/2010/main" val="3905796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29D8A-AAC5-4A4C-9FEF-2171231B25DA}"/>
              </a:ext>
            </a:extLst>
          </p:cNvPr>
          <p:cNvSpPr>
            <a:spLocks noGrp="1"/>
          </p:cNvSpPr>
          <p:nvPr>
            <p:ph type="title"/>
          </p:nvPr>
        </p:nvSpPr>
        <p:spPr/>
        <p:txBody>
          <a:bodyPr/>
          <a:lstStyle/>
          <a:p>
            <a:r>
              <a:rPr lang="en-US" dirty="0"/>
              <a:t>Analysis</a:t>
            </a:r>
          </a:p>
        </p:txBody>
      </p:sp>
      <p:sp>
        <p:nvSpPr>
          <p:cNvPr id="3" name="Content Placeholder 2">
            <a:extLst>
              <a:ext uri="{FF2B5EF4-FFF2-40B4-BE49-F238E27FC236}">
                <a16:creationId xmlns:a16="http://schemas.microsoft.com/office/drawing/2014/main" id="{8592627E-4C0D-3840-8489-A63631180EC9}"/>
              </a:ext>
            </a:extLst>
          </p:cNvPr>
          <p:cNvSpPr>
            <a:spLocks noGrp="1"/>
          </p:cNvSpPr>
          <p:nvPr>
            <p:ph idx="1"/>
          </p:nvPr>
        </p:nvSpPr>
        <p:spPr/>
        <p:txBody>
          <a:bodyPr/>
          <a:lstStyle/>
          <a:p>
            <a:r>
              <a:rPr lang="en-US" dirty="0"/>
              <a:t>Chapel significantly slower than MPI</a:t>
            </a:r>
          </a:p>
          <a:p>
            <a:r>
              <a:rPr lang="en-US" dirty="0"/>
              <a:t>Chapel much more accessible</a:t>
            </a:r>
          </a:p>
          <a:p>
            <a:pPr lvl="1"/>
            <a:r>
              <a:rPr lang="en-US" dirty="0"/>
              <a:t>Less programming experience needed</a:t>
            </a:r>
          </a:p>
          <a:p>
            <a:r>
              <a:rPr lang="en-US" dirty="0"/>
              <a:t>Chapel easier to scale within code</a:t>
            </a:r>
          </a:p>
          <a:p>
            <a:r>
              <a:rPr lang="en-US" dirty="0"/>
              <a:t>Potentially use for specific instances</a:t>
            </a:r>
          </a:p>
          <a:p>
            <a:r>
              <a:rPr lang="en-US" dirty="0"/>
              <a:t>MPI as “industry standard” [4] for most applications</a:t>
            </a:r>
          </a:p>
        </p:txBody>
      </p:sp>
    </p:spTree>
    <p:extLst>
      <p:ext uri="{BB962C8B-B14F-4D97-AF65-F5344CB8AC3E}">
        <p14:creationId xmlns:p14="http://schemas.microsoft.com/office/powerpoint/2010/main" val="605415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5C6C7-3CFC-124F-83CB-2AB7BA3E3E8F}"/>
              </a:ext>
            </a:extLst>
          </p:cNvPr>
          <p:cNvSpPr>
            <a:spLocks noGrp="1"/>
          </p:cNvSpPr>
          <p:nvPr>
            <p:ph type="title"/>
          </p:nvPr>
        </p:nvSpPr>
        <p:spPr>
          <a:xfrm>
            <a:off x="1371600" y="627321"/>
            <a:ext cx="10240903" cy="846354"/>
          </a:xfrm>
        </p:spPr>
        <p:txBody>
          <a:bodyPr/>
          <a:lstStyle/>
          <a:p>
            <a:r>
              <a:rPr lang="en-US" dirty="0"/>
              <a:t>Citations</a:t>
            </a:r>
          </a:p>
        </p:txBody>
      </p:sp>
      <p:sp>
        <p:nvSpPr>
          <p:cNvPr id="3" name="Content Placeholder 2">
            <a:extLst>
              <a:ext uri="{FF2B5EF4-FFF2-40B4-BE49-F238E27FC236}">
                <a16:creationId xmlns:a16="http://schemas.microsoft.com/office/drawing/2014/main" id="{E749576E-4834-1C47-B0DF-B8664C0D6E63}"/>
              </a:ext>
            </a:extLst>
          </p:cNvPr>
          <p:cNvSpPr>
            <a:spLocks noGrp="1"/>
          </p:cNvSpPr>
          <p:nvPr>
            <p:ph idx="1"/>
          </p:nvPr>
        </p:nvSpPr>
        <p:spPr>
          <a:xfrm>
            <a:off x="1371599" y="1721534"/>
            <a:ext cx="10240903" cy="4285861"/>
          </a:xfrm>
        </p:spPr>
        <p:txBody>
          <a:bodyPr>
            <a:normAutofit/>
          </a:bodyPr>
          <a:lstStyle/>
          <a:p>
            <a:pPr marL="0" indent="0">
              <a:buNone/>
            </a:pPr>
            <a:r>
              <a:rPr lang="en-US" dirty="0"/>
              <a:t>[1] Nathaniel Kremer Herman, Benjamin Tovar and Douglas </a:t>
            </a:r>
            <a:r>
              <a:rPr lang="en-US" dirty="0" err="1"/>
              <a:t>Thain</a:t>
            </a:r>
            <a:r>
              <a:rPr lang="en-US" dirty="0"/>
              <a:t> (Nov. 2018). “A 	Lightweight Model for Right-Sizing Master-Worker Applications”. In: </a:t>
            </a:r>
            <a:r>
              <a:rPr lang="en-US" i="1" dirty="0"/>
              <a:t>SC18</a:t>
            </a:r>
            <a:r>
              <a:rPr lang="en-US" dirty="0"/>
              <a:t>. </a:t>
            </a:r>
          </a:p>
          <a:p>
            <a:pPr marL="0" indent="0">
              <a:buNone/>
            </a:pPr>
            <a:r>
              <a:rPr lang="en-US" dirty="0"/>
              <a:t>[2] </a:t>
            </a:r>
            <a:r>
              <a:rPr lang="en-US" i="1" dirty="0"/>
              <a:t>Estimating Pi Using the Monte Carlo Method</a:t>
            </a:r>
            <a:r>
              <a:rPr lang="en-US" dirty="0"/>
              <a:t>. https://</a:t>
            </a:r>
            <a:r>
              <a:rPr lang="en-US" dirty="0" err="1"/>
              <a:t>academo.org</a:t>
            </a:r>
            <a:r>
              <a:rPr lang="en-US" dirty="0"/>
              <a:t>/demos/estimating-	pi-monte-</a:t>
            </a:r>
            <a:r>
              <a:rPr lang="en-US" dirty="0" err="1"/>
              <a:t>carlo</a:t>
            </a:r>
            <a:r>
              <a:rPr lang="en-US" dirty="0"/>
              <a:t>/</a:t>
            </a:r>
          </a:p>
          <a:p>
            <a:pPr marL="0" indent="0">
              <a:buNone/>
            </a:pPr>
            <a:r>
              <a:rPr lang="en-US" dirty="0"/>
              <a:t>[3] </a:t>
            </a:r>
            <a:r>
              <a:rPr lang="en-US" dirty="0" err="1"/>
              <a:t>Sonsalla</a:t>
            </a:r>
            <a:r>
              <a:rPr lang="en-US" dirty="0"/>
              <a:t>, Hannah (Apr. 2020). </a:t>
            </a:r>
            <a:r>
              <a:rPr lang="en-US" i="1" dirty="0"/>
              <a:t>Monte Carlo Estimate Pi</a:t>
            </a:r>
            <a:r>
              <a:rPr lang="en-US" dirty="0"/>
              <a:t>. online at selkie-</a:t>
            </a:r>
            <a:r>
              <a:rPr lang="en-US" dirty="0" err="1"/>
              <a:t>macalester.org</a:t>
            </a:r>
            <a:r>
              <a:rPr lang="en-US" dirty="0"/>
              <a:t>. 	URL: http://selkie-</a:t>
            </a:r>
            <a:r>
              <a:rPr lang="en-US" dirty="0" err="1"/>
              <a:t>macalester.org</a:t>
            </a:r>
            <a:r>
              <a:rPr lang="en-US" dirty="0"/>
              <a:t>/</a:t>
            </a:r>
            <a:r>
              <a:rPr lang="en-US" dirty="0" err="1"/>
              <a:t>csinparallel</a:t>
            </a:r>
            <a:r>
              <a:rPr lang="en-US" dirty="0"/>
              <a:t>/modules/</a:t>
            </a:r>
            <a:r>
              <a:rPr lang="en-US" dirty="0" err="1"/>
              <a:t>MPIProgramming</a:t>
            </a:r>
            <a:r>
              <a:rPr lang="en-US" dirty="0"/>
              <a:t>/build/ 	html/</a:t>
            </a:r>
            <a:r>
              <a:rPr lang="en-US" dirty="0" err="1"/>
              <a:t>calculatePi</a:t>
            </a:r>
            <a:r>
              <a:rPr lang="en-US" dirty="0"/>
              <a:t>/</a:t>
            </a:r>
            <a:r>
              <a:rPr lang="en-US" dirty="0" err="1"/>
              <a:t>Pi.html</a:t>
            </a:r>
            <a:r>
              <a:rPr lang="en-US" dirty="0"/>
              <a:t>. </a:t>
            </a:r>
          </a:p>
          <a:p>
            <a:pPr marL="0" indent="0">
              <a:buNone/>
            </a:pPr>
            <a:r>
              <a:rPr lang="en-US" dirty="0"/>
              <a:t>[4] Barney, Blaise (Apr. 2020). </a:t>
            </a:r>
            <a:r>
              <a:rPr lang="en-US" i="1" dirty="0"/>
              <a:t>Message Passing Interface (MPI)</a:t>
            </a:r>
            <a:r>
              <a:rPr lang="en-US" dirty="0"/>
              <a:t>. Livermore national lab. 	URL: https://</a:t>
            </a:r>
            <a:r>
              <a:rPr lang="en-US" dirty="0" err="1"/>
              <a:t>computing.llnl.gov</a:t>
            </a:r>
            <a:r>
              <a:rPr lang="en-US" dirty="0"/>
              <a:t>/tutorials/</a:t>
            </a:r>
            <a:r>
              <a:rPr lang="en-US" dirty="0" err="1"/>
              <a:t>mpi</a:t>
            </a:r>
            <a:r>
              <a:rPr lang="en-US" dirty="0"/>
              <a:t>/. </a:t>
            </a:r>
          </a:p>
          <a:p>
            <a:pPr marL="0" indent="0">
              <a:buNone/>
            </a:pPr>
            <a:endParaRPr lang="en-US" dirty="0"/>
          </a:p>
        </p:txBody>
      </p:sp>
    </p:spTree>
    <p:extLst>
      <p:ext uri="{BB962C8B-B14F-4D97-AF65-F5344CB8AC3E}">
        <p14:creationId xmlns:p14="http://schemas.microsoft.com/office/powerpoint/2010/main" val="86298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C97D5-DD04-D64C-8994-91A120B62890}"/>
              </a:ext>
            </a:extLst>
          </p:cNvPr>
          <p:cNvSpPr>
            <a:spLocks noGrp="1"/>
          </p:cNvSpPr>
          <p:nvPr>
            <p:ph type="title"/>
          </p:nvPr>
        </p:nvSpPr>
        <p:spPr/>
        <p:txBody>
          <a:bodyPr/>
          <a:lstStyle/>
          <a:p>
            <a:r>
              <a:rPr lang="en-US" dirty="0"/>
              <a:t>Literature Review</a:t>
            </a:r>
          </a:p>
        </p:txBody>
      </p:sp>
      <p:sp>
        <p:nvSpPr>
          <p:cNvPr id="3" name="Content Placeholder 2">
            <a:extLst>
              <a:ext uri="{FF2B5EF4-FFF2-40B4-BE49-F238E27FC236}">
                <a16:creationId xmlns:a16="http://schemas.microsoft.com/office/drawing/2014/main" id="{DDDB8DFA-178A-B341-AC0A-4BF90863CE44}"/>
              </a:ext>
            </a:extLst>
          </p:cNvPr>
          <p:cNvSpPr>
            <a:spLocks noGrp="1"/>
          </p:cNvSpPr>
          <p:nvPr>
            <p:ph idx="1"/>
          </p:nvPr>
        </p:nvSpPr>
        <p:spPr/>
        <p:txBody>
          <a:bodyPr/>
          <a:lstStyle/>
          <a:p>
            <a:r>
              <a:rPr lang="en-US" dirty="0"/>
              <a:t>Gustafson’s speed-up </a:t>
            </a:r>
          </a:p>
          <a:p>
            <a:r>
              <a:rPr lang="en-US" dirty="0"/>
              <a:t>Novel methods for batch scheduling</a:t>
            </a:r>
          </a:p>
          <a:p>
            <a:r>
              <a:rPr lang="en-US" dirty="0"/>
              <a:t>Dynamically sizing parallel applications</a:t>
            </a:r>
          </a:p>
          <a:p>
            <a:pPr lvl="1"/>
            <a:r>
              <a:rPr lang="en-US" dirty="0"/>
              <a:t>Kremer Herman “right-sizing” applications [1]</a:t>
            </a:r>
          </a:p>
          <a:p>
            <a:r>
              <a:rPr lang="en-US" dirty="0"/>
              <a:t>Increasing throughput of applications on clusters</a:t>
            </a:r>
          </a:p>
        </p:txBody>
      </p:sp>
    </p:spTree>
    <p:extLst>
      <p:ext uri="{BB962C8B-B14F-4D97-AF65-F5344CB8AC3E}">
        <p14:creationId xmlns:p14="http://schemas.microsoft.com/office/powerpoint/2010/main" val="3336386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734AB-E8CA-2A4C-847D-3416EBFCD88B}"/>
              </a:ext>
            </a:extLst>
          </p:cNvPr>
          <p:cNvSpPr>
            <a:spLocks noGrp="1"/>
          </p:cNvSpPr>
          <p:nvPr>
            <p:ph type="title"/>
          </p:nvPr>
        </p:nvSpPr>
        <p:spPr/>
        <p:txBody>
          <a:bodyPr/>
          <a:lstStyle/>
          <a:p>
            <a:r>
              <a:rPr lang="en-US" dirty="0"/>
              <a:t>Question:</a:t>
            </a:r>
          </a:p>
        </p:txBody>
      </p:sp>
      <p:sp>
        <p:nvSpPr>
          <p:cNvPr id="3" name="Content Placeholder 2">
            <a:extLst>
              <a:ext uri="{FF2B5EF4-FFF2-40B4-BE49-F238E27FC236}">
                <a16:creationId xmlns:a16="http://schemas.microsoft.com/office/drawing/2014/main" id="{35794BFC-499F-534F-B9C6-168B998A1101}"/>
              </a:ext>
            </a:extLst>
          </p:cNvPr>
          <p:cNvSpPr>
            <a:spLocks noGrp="1"/>
          </p:cNvSpPr>
          <p:nvPr>
            <p:ph idx="1"/>
          </p:nvPr>
        </p:nvSpPr>
        <p:spPr/>
        <p:txBody>
          <a:bodyPr>
            <a:normAutofit/>
          </a:bodyPr>
          <a:lstStyle/>
          <a:p>
            <a:pPr marL="0" indent="0">
              <a:buNone/>
            </a:pPr>
            <a:r>
              <a:rPr lang="en-US" sz="2400" dirty="0"/>
              <a:t>Does Chapel provide researchers the tools to complete their parallel computing needs faster?</a:t>
            </a:r>
          </a:p>
        </p:txBody>
      </p:sp>
    </p:spTree>
    <p:extLst>
      <p:ext uri="{BB962C8B-B14F-4D97-AF65-F5344CB8AC3E}">
        <p14:creationId xmlns:p14="http://schemas.microsoft.com/office/powerpoint/2010/main" val="1076217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4A45A-CDF4-6B4C-9C7F-63996A7677E7}"/>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65206E78-B2FC-644E-BF86-9481E5D0ABAB}"/>
              </a:ext>
            </a:extLst>
          </p:cNvPr>
          <p:cNvSpPr>
            <a:spLocks noGrp="1"/>
          </p:cNvSpPr>
          <p:nvPr>
            <p:ph idx="1"/>
          </p:nvPr>
        </p:nvSpPr>
        <p:spPr/>
        <p:txBody>
          <a:bodyPr/>
          <a:lstStyle/>
          <a:p>
            <a:r>
              <a:rPr lang="en-US" dirty="0"/>
              <a:t>Experience tools available to researchers for scientific computing</a:t>
            </a:r>
          </a:p>
          <a:p>
            <a:r>
              <a:rPr lang="en-US" dirty="0"/>
              <a:t>Test accessibility</a:t>
            </a:r>
          </a:p>
          <a:p>
            <a:r>
              <a:rPr lang="en-US" dirty="0"/>
              <a:t>Compare performance</a:t>
            </a:r>
          </a:p>
          <a:p>
            <a:r>
              <a:rPr lang="en-US" dirty="0"/>
              <a:t>Determine trade-offs</a:t>
            </a:r>
          </a:p>
          <a:p>
            <a:pPr lvl="1"/>
            <a:r>
              <a:rPr lang="en-US" dirty="0"/>
              <a:t>Usability vs. Execution Time</a:t>
            </a:r>
          </a:p>
          <a:p>
            <a:endParaRPr lang="en-US" dirty="0"/>
          </a:p>
          <a:p>
            <a:endParaRPr lang="en-US" dirty="0"/>
          </a:p>
        </p:txBody>
      </p:sp>
    </p:spTree>
    <p:extLst>
      <p:ext uri="{BB962C8B-B14F-4D97-AF65-F5344CB8AC3E}">
        <p14:creationId xmlns:p14="http://schemas.microsoft.com/office/powerpoint/2010/main" val="609440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A804B-9740-2042-98EB-304E8CE76049}"/>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D39ACA9B-3BF7-D14B-986C-F43FE090495B}"/>
              </a:ext>
            </a:extLst>
          </p:cNvPr>
          <p:cNvSpPr>
            <a:spLocks noGrp="1"/>
          </p:cNvSpPr>
          <p:nvPr>
            <p:ph idx="1"/>
          </p:nvPr>
        </p:nvSpPr>
        <p:spPr/>
        <p:txBody>
          <a:bodyPr/>
          <a:lstStyle/>
          <a:p>
            <a:r>
              <a:rPr lang="en-US" dirty="0"/>
              <a:t>What is Chapel?</a:t>
            </a:r>
          </a:p>
          <a:p>
            <a:pPr lvl="1"/>
            <a:r>
              <a:rPr lang="en-US" dirty="0"/>
              <a:t>Language from Cray Inc.</a:t>
            </a:r>
          </a:p>
          <a:p>
            <a:pPr lvl="1"/>
            <a:r>
              <a:rPr lang="en-US" dirty="0"/>
              <a:t>Easy to use</a:t>
            </a:r>
          </a:p>
          <a:p>
            <a:pPr lvl="1"/>
            <a:r>
              <a:rPr lang="en-US" dirty="0"/>
              <a:t>High levels of abstraction</a:t>
            </a:r>
          </a:p>
          <a:p>
            <a:r>
              <a:rPr lang="en-US" dirty="0"/>
              <a:t>What is MPI?</a:t>
            </a:r>
          </a:p>
          <a:p>
            <a:pPr lvl="1"/>
            <a:r>
              <a:rPr lang="en-US" dirty="0"/>
              <a:t>Message Passing Interface</a:t>
            </a:r>
          </a:p>
          <a:p>
            <a:pPr lvl="1"/>
            <a:r>
              <a:rPr lang="en-US" dirty="0"/>
              <a:t>Standardized library for C and Fortran</a:t>
            </a:r>
          </a:p>
        </p:txBody>
      </p:sp>
    </p:spTree>
    <p:extLst>
      <p:ext uri="{BB962C8B-B14F-4D97-AF65-F5344CB8AC3E}">
        <p14:creationId xmlns:p14="http://schemas.microsoft.com/office/powerpoint/2010/main" val="837992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E56D2-E1F1-D14A-A313-73626F63C5C5}"/>
              </a:ext>
            </a:extLst>
          </p:cNvPr>
          <p:cNvSpPr>
            <a:spLocks noGrp="1"/>
          </p:cNvSpPr>
          <p:nvPr>
            <p:ph type="title"/>
          </p:nvPr>
        </p:nvSpPr>
        <p:spPr/>
        <p:txBody>
          <a:bodyPr/>
          <a:lstStyle/>
          <a:p>
            <a:r>
              <a:rPr lang="en-US" dirty="0"/>
              <a:t>Method</a:t>
            </a:r>
          </a:p>
        </p:txBody>
      </p:sp>
      <p:sp>
        <p:nvSpPr>
          <p:cNvPr id="3" name="Content Placeholder 2">
            <a:extLst>
              <a:ext uri="{FF2B5EF4-FFF2-40B4-BE49-F238E27FC236}">
                <a16:creationId xmlns:a16="http://schemas.microsoft.com/office/drawing/2014/main" id="{5B92677B-76B0-5B4E-98C4-112ADD4C73F9}"/>
              </a:ext>
            </a:extLst>
          </p:cNvPr>
          <p:cNvSpPr>
            <a:spLocks noGrp="1"/>
          </p:cNvSpPr>
          <p:nvPr>
            <p:ph idx="1"/>
          </p:nvPr>
        </p:nvSpPr>
        <p:spPr/>
        <p:txBody>
          <a:bodyPr/>
          <a:lstStyle/>
          <a:p>
            <a:pPr marL="457200" indent="-457200">
              <a:buFont typeface="+mj-lt"/>
              <a:buAutoNum type="arabicPeriod"/>
            </a:pPr>
            <a:r>
              <a:rPr lang="en-US" dirty="0"/>
              <a:t>Create equivalent programs in MPI and Chapel</a:t>
            </a:r>
          </a:p>
          <a:p>
            <a:pPr lvl="1"/>
            <a:r>
              <a:rPr lang="en-US" dirty="0"/>
              <a:t>Single machine multi-core</a:t>
            </a:r>
          </a:p>
          <a:p>
            <a:pPr lvl="1"/>
            <a:r>
              <a:rPr lang="en-US" dirty="0"/>
              <a:t>Multi-machine single core</a:t>
            </a:r>
          </a:p>
          <a:p>
            <a:pPr lvl="1"/>
            <a:r>
              <a:rPr lang="en-US" dirty="0"/>
              <a:t>Multi-machine multi-core</a:t>
            </a:r>
          </a:p>
          <a:p>
            <a:pPr marL="457200" indent="-457200">
              <a:buFont typeface="+mj-lt"/>
              <a:buAutoNum type="arabicPeriod"/>
            </a:pPr>
            <a:r>
              <a:rPr lang="en-US" dirty="0"/>
              <a:t>Execute performance runs and record timings</a:t>
            </a:r>
          </a:p>
          <a:p>
            <a:pPr marL="457200" indent="-457200">
              <a:buFont typeface="+mj-lt"/>
              <a:buAutoNum type="arabicPeriod"/>
            </a:pPr>
            <a:r>
              <a:rPr lang="en-US" dirty="0"/>
              <a:t>Analyze results</a:t>
            </a:r>
          </a:p>
        </p:txBody>
      </p:sp>
    </p:spTree>
    <p:extLst>
      <p:ext uri="{BB962C8B-B14F-4D97-AF65-F5344CB8AC3E}">
        <p14:creationId xmlns:p14="http://schemas.microsoft.com/office/powerpoint/2010/main" val="2883768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F39B-8F72-B748-A31B-88DE5216AF69}"/>
              </a:ext>
            </a:extLst>
          </p:cNvPr>
          <p:cNvSpPr>
            <a:spLocks noGrp="1"/>
          </p:cNvSpPr>
          <p:nvPr>
            <p:ph type="title"/>
          </p:nvPr>
        </p:nvSpPr>
        <p:spPr/>
        <p:txBody>
          <a:bodyPr/>
          <a:lstStyle/>
          <a:p>
            <a:r>
              <a:rPr lang="en-US" dirty="0"/>
              <a:t>The Program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40BA27-2705-C745-AECD-4E53B0A26E7E}"/>
                  </a:ext>
                </a:extLst>
              </p:cNvPr>
              <p:cNvSpPr>
                <a:spLocks noGrp="1"/>
              </p:cNvSpPr>
              <p:nvPr>
                <p:ph idx="1"/>
              </p:nvPr>
            </p:nvSpPr>
            <p:spPr/>
            <p:txBody>
              <a:bodyPr/>
              <a:lstStyle/>
              <a:p>
                <a:r>
                  <a:rPr lang="en-US" dirty="0"/>
                  <a:t>Monte Carlo pi estimation</a:t>
                </a:r>
              </a:p>
              <a:p>
                <a:r>
                  <a:rPr lang="en-US" dirty="0"/>
                  <a:t>Embarrassingly parallel application</a:t>
                </a:r>
              </a:p>
              <a:p>
                <a:pPr lvl="1"/>
                <a:r>
                  <a:rPr lang="en-US" dirty="0"/>
                  <a:t>No worker communication</a:t>
                </a:r>
              </a:p>
              <a:p>
                <a:r>
                  <a:rPr lang="en-US" dirty="0"/>
                  <a:t>Darts thrown at a unit square with unit circle</a:t>
                </a:r>
              </a:p>
              <a:p>
                <a:r>
                  <a:rPr lang="en-US" dirty="0"/>
                  <a:t>4(Darts in circle / total darts)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𝜋</m:t>
                    </m:r>
                  </m:oMath>
                </a14:m>
                <a:endParaRPr lang="en-US" dirty="0"/>
              </a:p>
            </p:txBody>
          </p:sp>
        </mc:Choice>
        <mc:Fallback xmlns="">
          <p:sp>
            <p:nvSpPr>
              <p:cNvPr id="3" name="Content Placeholder 2">
                <a:extLst>
                  <a:ext uri="{FF2B5EF4-FFF2-40B4-BE49-F238E27FC236}">
                    <a16:creationId xmlns:a16="http://schemas.microsoft.com/office/drawing/2014/main" id="{E040BA27-2705-C745-AECD-4E53B0A26E7E}"/>
                  </a:ext>
                </a:extLst>
              </p:cNvPr>
              <p:cNvSpPr>
                <a:spLocks noGrp="1" noRot="1" noChangeAspect="1" noMove="1" noResize="1" noEditPoints="1" noAdjustHandles="1" noChangeArrowheads="1" noChangeShapeType="1" noTextEdit="1"/>
              </p:cNvSpPr>
              <p:nvPr>
                <p:ph idx="1"/>
              </p:nvPr>
            </p:nvSpPr>
            <p:spPr>
              <a:blipFill>
                <a:blip r:embed="rId5"/>
                <a:stretch>
                  <a:fillRect l="-1489" t="-962"/>
                </a:stretch>
              </a:blipFill>
            </p:spPr>
            <p:txBody>
              <a:bodyPr/>
              <a:lstStyle/>
              <a:p>
                <a:r>
                  <a:rPr lang="en-US">
                    <a:noFill/>
                  </a:rPr>
                  <a:t> </a:t>
                </a:r>
              </a:p>
            </p:txBody>
          </p:sp>
        </mc:Fallback>
      </mc:AlternateContent>
      <p:pic>
        <p:nvPicPr>
          <p:cNvPr id="5" name="Picture 4" descr="A close up of a logo&#10;&#10;Description automatically generated">
            <a:extLst>
              <a:ext uri="{FF2B5EF4-FFF2-40B4-BE49-F238E27FC236}">
                <a16:creationId xmlns:a16="http://schemas.microsoft.com/office/drawing/2014/main" id="{A9D19B1B-5620-8341-B8B1-9FDEBF4E65FC}"/>
              </a:ext>
            </a:extLst>
          </p:cNvPr>
          <p:cNvPicPr>
            <a:picLocks noChangeAspect="1"/>
          </p:cNvPicPr>
          <p:nvPr/>
        </p:nvPicPr>
        <p:blipFill>
          <a:blip r:embed="rId6"/>
          <a:stretch>
            <a:fillRect/>
          </a:stretch>
        </p:blipFill>
        <p:spPr>
          <a:xfrm>
            <a:off x="6492051" y="691114"/>
            <a:ext cx="4926579" cy="2502639"/>
          </a:xfrm>
          <a:prstGeom prst="rect">
            <a:avLst/>
          </a:prstGeom>
        </p:spPr>
      </p:pic>
      <p:pic>
        <p:nvPicPr>
          <p:cNvPr id="6" name="PiEst" descr="PiEst">
            <a:hlinkClick r:id="" action="ppaction://media"/>
            <a:extLst>
              <a:ext uri="{FF2B5EF4-FFF2-40B4-BE49-F238E27FC236}">
                <a16:creationId xmlns:a16="http://schemas.microsoft.com/office/drawing/2014/main" id="{386EE91B-DC2A-5B4F-BDCF-51F330C3E4E1}"/>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858967" y="3186356"/>
            <a:ext cx="2961433" cy="2973133"/>
          </a:xfrm>
          <a:prstGeom prst="rect">
            <a:avLst/>
          </a:prstGeom>
        </p:spPr>
      </p:pic>
      <p:sp>
        <p:nvSpPr>
          <p:cNvPr id="7" name="TextBox 6">
            <a:extLst>
              <a:ext uri="{FF2B5EF4-FFF2-40B4-BE49-F238E27FC236}">
                <a16:creationId xmlns:a16="http://schemas.microsoft.com/office/drawing/2014/main" id="{A5968B51-E2BD-144C-82D9-2F2783AF07CD}"/>
              </a:ext>
            </a:extLst>
          </p:cNvPr>
          <p:cNvSpPr txBox="1"/>
          <p:nvPr/>
        </p:nvSpPr>
        <p:spPr>
          <a:xfrm>
            <a:off x="11418630" y="946298"/>
            <a:ext cx="365806" cy="276999"/>
          </a:xfrm>
          <a:prstGeom prst="rect">
            <a:avLst/>
          </a:prstGeom>
          <a:noFill/>
        </p:spPr>
        <p:txBody>
          <a:bodyPr wrap="none" rtlCol="0">
            <a:spAutoFit/>
          </a:bodyPr>
          <a:lstStyle/>
          <a:p>
            <a:r>
              <a:rPr lang="en-US" sz="1200" dirty="0"/>
              <a:t>[1]</a:t>
            </a:r>
          </a:p>
        </p:txBody>
      </p:sp>
      <p:sp>
        <p:nvSpPr>
          <p:cNvPr id="8" name="TextBox 7">
            <a:extLst>
              <a:ext uri="{FF2B5EF4-FFF2-40B4-BE49-F238E27FC236}">
                <a16:creationId xmlns:a16="http://schemas.microsoft.com/office/drawing/2014/main" id="{57AF4171-D402-FC44-AAFF-DCB8BFE8926F}"/>
              </a:ext>
            </a:extLst>
          </p:cNvPr>
          <p:cNvSpPr txBox="1"/>
          <p:nvPr/>
        </p:nvSpPr>
        <p:spPr>
          <a:xfrm>
            <a:off x="10936612" y="3282124"/>
            <a:ext cx="365806" cy="276999"/>
          </a:xfrm>
          <a:prstGeom prst="rect">
            <a:avLst/>
          </a:prstGeom>
          <a:noFill/>
        </p:spPr>
        <p:txBody>
          <a:bodyPr wrap="none" rtlCol="0">
            <a:spAutoFit/>
          </a:bodyPr>
          <a:lstStyle/>
          <a:p>
            <a:r>
              <a:rPr lang="en-US" sz="1200" dirty="0"/>
              <a:t>[2]</a:t>
            </a:r>
          </a:p>
        </p:txBody>
      </p:sp>
    </p:spTree>
    <p:extLst>
      <p:ext uri="{BB962C8B-B14F-4D97-AF65-F5344CB8AC3E}">
        <p14:creationId xmlns:p14="http://schemas.microsoft.com/office/powerpoint/2010/main" val="3893518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D177C-5316-E843-9BD1-F4301E376918}"/>
              </a:ext>
            </a:extLst>
          </p:cNvPr>
          <p:cNvSpPr>
            <a:spLocks noGrp="1"/>
          </p:cNvSpPr>
          <p:nvPr>
            <p:ph type="title"/>
          </p:nvPr>
        </p:nvSpPr>
        <p:spPr>
          <a:xfrm>
            <a:off x="975548" y="606998"/>
            <a:ext cx="10240903" cy="807403"/>
          </a:xfrm>
        </p:spPr>
        <p:txBody>
          <a:bodyPr>
            <a:normAutofit fontScale="90000"/>
          </a:bodyPr>
          <a:lstStyle/>
          <a:p>
            <a:pPr algn="ctr"/>
            <a:r>
              <a:rPr lang="en-US" dirty="0"/>
              <a:t>Parallel Code Sample From Pi estimation</a:t>
            </a:r>
          </a:p>
        </p:txBody>
      </p:sp>
      <p:sp>
        <p:nvSpPr>
          <p:cNvPr id="3" name="Content Placeholder 2">
            <a:extLst>
              <a:ext uri="{FF2B5EF4-FFF2-40B4-BE49-F238E27FC236}">
                <a16:creationId xmlns:a16="http://schemas.microsoft.com/office/drawing/2014/main" id="{8DB5D414-F01C-6745-95CF-832F1B66D39C}"/>
              </a:ext>
            </a:extLst>
          </p:cNvPr>
          <p:cNvSpPr>
            <a:spLocks noGrp="1"/>
          </p:cNvSpPr>
          <p:nvPr>
            <p:ph idx="1"/>
          </p:nvPr>
        </p:nvSpPr>
        <p:spPr>
          <a:xfrm>
            <a:off x="6860670" y="2215043"/>
            <a:ext cx="5109313" cy="3956179"/>
          </a:xfrm>
        </p:spPr>
        <p:txBody>
          <a:bodyPr>
            <a:normAutofit/>
          </a:bodyPr>
          <a:lstStyle/>
          <a:p>
            <a:pPr marL="0" indent="0">
              <a:buNone/>
            </a:pPr>
            <a:r>
              <a:rPr lang="en-US" sz="1800" dirty="0"/>
              <a:t>// In Chapel (38 lines total)</a:t>
            </a:r>
          </a:p>
          <a:p>
            <a:pPr marL="0" indent="0">
              <a:buNone/>
            </a:pPr>
            <a:r>
              <a:rPr lang="en-US" sz="1800" dirty="0" err="1"/>
              <a:t>coforall</a:t>
            </a:r>
            <a:r>
              <a:rPr lang="en-US" sz="1800" dirty="0"/>
              <a:t> loc in Locales with (ref </a:t>
            </a:r>
            <a:r>
              <a:rPr lang="en-US" sz="1800" dirty="0" err="1"/>
              <a:t>finalInCircle</a:t>
            </a:r>
            <a:r>
              <a:rPr lang="en-US" sz="1800" dirty="0"/>
              <a:t>) { </a:t>
            </a:r>
          </a:p>
          <a:p>
            <a:pPr marL="0" indent="0">
              <a:buNone/>
            </a:pPr>
            <a:r>
              <a:rPr lang="en-US" sz="1800" dirty="0"/>
              <a:t>	on loc { </a:t>
            </a:r>
          </a:p>
          <a:p>
            <a:pPr marL="0" indent="0">
              <a:buNone/>
            </a:pPr>
            <a:r>
              <a:rPr lang="en-US" sz="1800" dirty="0"/>
              <a:t>	// Do stuff</a:t>
            </a:r>
          </a:p>
          <a:p>
            <a:pPr marL="0" indent="0">
              <a:buNone/>
            </a:pPr>
            <a:r>
              <a:rPr lang="en-US" sz="1800" dirty="0"/>
              <a:t>	}</a:t>
            </a:r>
          </a:p>
          <a:p>
            <a:pPr marL="0" indent="0">
              <a:buNone/>
            </a:pPr>
            <a:r>
              <a:rPr lang="en-US" sz="1800" dirty="0"/>
              <a:t> } </a:t>
            </a:r>
          </a:p>
          <a:p>
            <a:pPr marL="0" indent="0">
              <a:buNone/>
            </a:pPr>
            <a:endParaRPr lang="en-US" sz="1800" dirty="0"/>
          </a:p>
        </p:txBody>
      </p:sp>
      <p:sp>
        <p:nvSpPr>
          <p:cNvPr id="4" name="TextBox 3">
            <a:extLst>
              <a:ext uri="{FF2B5EF4-FFF2-40B4-BE49-F238E27FC236}">
                <a16:creationId xmlns:a16="http://schemas.microsoft.com/office/drawing/2014/main" id="{A556CC4F-402A-3547-AE82-F33FBBA3A445}"/>
              </a:ext>
            </a:extLst>
          </p:cNvPr>
          <p:cNvSpPr txBox="1"/>
          <p:nvPr/>
        </p:nvSpPr>
        <p:spPr>
          <a:xfrm>
            <a:off x="767756" y="2215043"/>
            <a:ext cx="5715896" cy="2585323"/>
          </a:xfrm>
          <a:prstGeom prst="rect">
            <a:avLst/>
          </a:prstGeom>
          <a:noFill/>
        </p:spPr>
        <p:txBody>
          <a:bodyPr wrap="square" rtlCol="0">
            <a:spAutoFit/>
          </a:bodyPr>
          <a:lstStyle/>
          <a:p>
            <a:r>
              <a:rPr lang="en-US" dirty="0"/>
              <a:t>// In MPI C (82 lines total)</a:t>
            </a:r>
          </a:p>
          <a:p>
            <a:br>
              <a:rPr lang="en-US" dirty="0"/>
            </a:br>
            <a:r>
              <a:rPr lang="en-US" dirty="0" err="1"/>
              <a:t>MPI_Init</a:t>
            </a:r>
            <a:r>
              <a:rPr lang="en-US" dirty="0"/>
              <a:t>(&amp;</a:t>
            </a:r>
            <a:r>
              <a:rPr lang="en-US" dirty="0" err="1"/>
              <a:t>argc</a:t>
            </a:r>
            <a:r>
              <a:rPr lang="en-US" dirty="0"/>
              <a:t>, &amp;</a:t>
            </a:r>
            <a:r>
              <a:rPr lang="en-US" dirty="0" err="1"/>
              <a:t>argv</a:t>
            </a:r>
            <a:r>
              <a:rPr lang="en-US" dirty="0"/>
              <a:t>); </a:t>
            </a:r>
            <a:r>
              <a:rPr lang="en-US" dirty="0" err="1"/>
              <a:t>MPI_Comm_size</a:t>
            </a:r>
            <a:r>
              <a:rPr lang="en-US" dirty="0"/>
              <a:t>(MPI_COMM_WORLD, &amp;</a:t>
            </a:r>
            <a:r>
              <a:rPr lang="en-US" dirty="0" err="1"/>
              <a:t>numProcs</a:t>
            </a:r>
            <a:r>
              <a:rPr lang="en-US" dirty="0"/>
              <a:t>); </a:t>
            </a:r>
            <a:r>
              <a:rPr lang="en-US" dirty="0" err="1"/>
              <a:t>MPI_Comm_rank</a:t>
            </a:r>
            <a:r>
              <a:rPr lang="en-US" dirty="0"/>
              <a:t>(MPI_COMM_WORLD, &amp;</a:t>
            </a:r>
            <a:r>
              <a:rPr lang="en-US" dirty="0" err="1"/>
              <a:t>myRank</a:t>
            </a:r>
            <a:r>
              <a:rPr lang="en-US" dirty="0"/>
              <a:t>); </a:t>
            </a:r>
          </a:p>
          <a:p>
            <a:endParaRPr lang="en-US" dirty="0"/>
          </a:p>
          <a:p>
            <a:r>
              <a:rPr lang="en-US" dirty="0"/>
              <a:t>// Do stuff</a:t>
            </a:r>
          </a:p>
          <a:p>
            <a:br>
              <a:rPr lang="en-US" dirty="0"/>
            </a:br>
            <a:r>
              <a:rPr lang="en-US" dirty="0" err="1"/>
              <a:t>MPI_Finalize</a:t>
            </a:r>
            <a:r>
              <a:rPr lang="en-US" dirty="0"/>
              <a:t>(); </a:t>
            </a:r>
          </a:p>
        </p:txBody>
      </p:sp>
      <p:cxnSp>
        <p:nvCxnSpPr>
          <p:cNvPr id="9" name="Straight Connector 8">
            <a:extLst>
              <a:ext uri="{FF2B5EF4-FFF2-40B4-BE49-F238E27FC236}">
                <a16:creationId xmlns:a16="http://schemas.microsoft.com/office/drawing/2014/main" id="{AFC0DFD0-62A1-184F-AEC5-03D39DE7D7B4}"/>
              </a:ext>
            </a:extLst>
          </p:cNvPr>
          <p:cNvCxnSpPr>
            <a:cxnSpLocks/>
          </p:cNvCxnSpPr>
          <p:nvPr/>
        </p:nvCxnSpPr>
        <p:spPr>
          <a:xfrm>
            <a:off x="6483651" y="1786270"/>
            <a:ext cx="1337" cy="4464732"/>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673387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B1221-7F56-4A47-9591-A95754C02C71}"/>
              </a:ext>
            </a:extLst>
          </p:cNvPr>
          <p:cNvSpPr>
            <a:spLocks noGrp="1"/>
          </p:cNvSpPr>
          <p:nvPr>
            <p:ph type="title"/>
          </p:nvPr>
        </p:nvSpPr>
        <p:spPr>
          <a:xfrm>
            <a:off x="1371629" y="246527"/>
            <a:ext cx="10240903" cy="784034"/>
          </a:xfrm>
        </p:spPr>
        <p:txBody>
          <a:bodyPr/>
          <a:lstStyle/>
          <a:p>
            <a:r>
              <a:rPr lang="en-US" dirty="0"/>
              <a:t>results</a:t>
            </a:r>
          </a:p>
        </p:txBody>
      </p:sp>
      <p:pic>
        <p:nvPicPr>
          <p:cNvPr id="14" name="Content Placeholder 13" descr="A close up of a map&#10;&#10;Description automatically generated">
            <a:extLst>
              <a:ext uri="{FF2B5EF4-FFF2-40B4-BE49-F238E27FC236}">
                <a16:creationId xmlns:a16="http://schemas.microsoft.com/office/drawing/2014/main" id="{6BA0670A-1B29-204C-B650-8DF74FE959E8}"/>
              </a:ext>
            </a:extLst>
          </p:cNvPr>
          <p:cNvPicPr>
            <a:picLocks noGrp="1" noChangeAspect="1"/>
          </p:cNvPicPr>
          <p:nvPr>
            <p:ph idx="1"/>
          </p:nvPr>
        </p:nvPicPr>
        <p:blipFill>
          <a:blip r:embed="rId3"/>
          <a:stretch>
            <a:fillRect/>
          </a:stretch>
        </p:blipFill>
        <p:spPr>
          <a:xfrm>
            <a:off x="1371629" y="1030561"/>
            <a:ext cx="8998580" cy="5114664"/>
          </a:xfrm>
        </p:spPr>
      </p:pic>
    </p:spTree>
    <p:extLst>
      <p:ext uri="{BB962C8B-B14F-4D97-AF65-F5344CB8AC3E}">
        <p14:creationId xmlns:p14="http://schemas.microsoft.com/office/powerpoint/2010/main" val="4016972126"/>
      </p:ext>
    </p:extLst>
  </p:cSld>
  <p:clrMapOvr>
    <a:masterClrMapping/>
  </p:clrMapOvr>
</p:sld>
</file>

<file path=ppt/theme/theme1.xml><?xml version="1.0" encoding="utf-8"?>
<a:theme xmlns:a="http://schemas.openxmlformats.org/drawingml/2006/main" name="GradientRiseVTI">
  <a:themeElements>
    <a:clrScheme name="Office">
      <a:dk1>
        <a:srgbClr val="000000"/>
      </a:dk1>
      <a:lt1>
        <a:srgbClr val="FFFFFF"/>
      </a:lt1>
      <a:dk2>
        <a:srgbClr val="2E3948"/>
      </a:dk2>
      <a:lt2>
        <a:srgbClr val="E7E6E6"/>
      </a:lt2>
      <a:accent1>
        <a:srgbClr val="5A82CB"/>
      </a:accent1>
      <a:accent2>
        <a:srgbClr val="ED7D31"/>
      </a:accent2>
      <a:accent3>
        <a:srgbClr val="A3A3A3"/>
      </a:accent3>
      <a:accent4>
        <a:srgbClr val="CF9B00"/>
      </a:accent4>
      <a:accent5>
        <a:srgbClr val="5B9BD5"/>
      </a:accent5>
      <a:accent6>
        <a:srgbClr val="70AD47"/>
      </a:accent6>
      <a:hlink>
        <a:srgbClr val="D26012"/>
      </a:hlink>
      <a:folHlink>
        <a:srgbClr val="A9718D"/>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5149</TotalTime>
  <Words>1772</Words>
  <Application>Microsoft Macintosh PowerPoint</Application>
  <PresentationFormat>Widescreen</PresentationFormat>
  <Paragraphs>110</Paragraphs>
  <Slides>12</Slides>
  <Notes>11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Avenir Next LT Pro</vt:lpstr>
      <vt:lpstr>Avenir Next LT Pro Light</vt:lpstr>
      <vt:lpstr>Calibri</vt:lpstr>
      <vt:lpstr>Cambria Math</vt:lpstr>
      <vt:lpstr>GradientRiseVTI</vt:lpstr>
      <vt:lpstr>Cluster computing: Chapel vs Mpi</vt:lpstr>
      <vt:lpstr>Literature Review</vt:lpstr>
      <vt:lpstr>Question:</vt:lpstr>
      <vt:lpstr>Motivation</vt:lpstr>
      <vt:lpstr>Background</vt:lpstr>
      <vt:lpstr>Method</vt:lpstr>
      <vt:lpstr>The Program</vt:lpstr>
      <vt:lpstr>Parallel Code Sample From Pi estimation</vt:lpstr>
      <vt:lpstr>results</vt:lpstr>
      <vt:lpstr>Results</vt:lpstr>
      <vt:lpstr>Analysis</vt:lpstr>
      <vt:lpstr>Citations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Parallel computing: Chapel vs Mpi</dc:title>
  <dc:creator>Mac Lyle</dc:creator>
  <cp:lastModifiedBy>Mac Lyle</cp:lastModifiedBy>
  <cp:revision>191</cp:revision>
  <dcterms:created xsi:type="dcterms:W3CDTF">2020-04-28T19:11:48Z</dcterms:created>
  <dcterms:modified xsi:type="dcterms:W3CDTF">2020-05-04T17:56:01Z</dcterms:modified>
</cp:coreProperties>
</file>